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86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9" d="100"/>
          <a:sy n="59" d="100"/>
        </p:scale>
        <p:origin x="84" y="1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10/16/2017</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10/16/2017</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pbs.org/wgbh/frontline/film/last-days-of-solitar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Re-socialization</a:t>
            </a:r>
            <a:endParaRPr lang="en-US" dirty="0"/>
          </a:p>
        </p:txBody>
      </p:sp>
      <p:sp>
        <p:nvSpPr>
          <p:cNvPr id="3" name="Subtitle 2"/>
          <p:cNvSpPr>
            <a:spLocks noGrp="1"/>
          </p:cNvSpPr>
          <p:nvPr>
            <p:ph type="subTitle" idx="1"/>
          </p:nvPr>
        </p:nvSpPr>
        <p:spPr/>
        <p:txBody>
          <a:bodyPr/>
          <a:lstStyle/>
          <a:p>
            <a:r>
              <a:rPr lang="en-US" dirty="0" smtClean="0"/>
              <a:t>How far is too far?</a:t>
            </a:r>
            <a:endParaRPr lang="en-US" dirty="0"/>
          </a:p>
        </p:txBody>
      </p:sp>
    </p:spTree>
    <p:extLst>
      <p:ext uri="{BB962C8B-B14F-4D97-AF65-F5344CB8AC3E}">
        <p14:creationId xmlns:p14="http://schemas.microsoft.com/office/powerpoint/2010/main" val="3975427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3" name="Content Placeholder 2"/>
          <p:cNvSpPr>
            <a:spLocks noGrp="1"/>
          </p:cNvSpPr>
          <p:nvPr>
            <p:ph idx="1"/>
          </p:nvPr>
        </p:nvSpPr>
        <p:spPr>
          <a:xfrm>
            <a:off x="457200" y="1066799"/>
            <a:ext cx="11544300" cy="4729843"/>
          </a:xfrm>
          <a:solidFill>
            <a:schemeClr val="tx2">
              <a:alpha val="66000"/>
            </a:schemeClr>
          </a:solidFill>
        </p:spPr>
        <p:txBody>
          <a:bodyPr/>
          <a:lstStyle/>
          <a:p>
            <a:pPr eaLnBrk="1" hangingPunct="1">
              <a:defRPr/>
            </a:pPr>
            <a:r>
              <a:rPr lang="en-US" altLang="en-US" sz="2800" b="1" u="sng" dirty="0" smtClean="0">
                <a:solidFill>
                  <a:srgbClr val="FC815A"/>
                </a:solidFill>
                <a:effectLst>
                  <a:glow rad="38100">
                    <a:schemeClr val="bg1">
                      <a:lumMod val="50000"/>
                      <a:lumOff val="50000"/>
                      <a:alpha val="20000"/>
                    </a:schemeClr>
                  </a:glow>
                  <a:outerShdw blurRad="38100" dist="38100" dir="2700000" algn="tl">
                    <a:srgbClr val="000000">
                      <a:alpha val="43137"/>
                    </a:srgbClr>
                  </a:outerShdw>
                </a:effectLst>
              </a:rPr>
              <a:t>TOTAL INSTITUTION:</a:t>
            </a:r>
            <a:r>
              <a:rPr lang="en-US" altLang="en-US" sz="2800" b="1" dirty="0" smtClean="0">
                <a:effectLst>
                  <a:glow rad="38100">
                    <a:schemeClr val="bg1">
                      <a:lumMod val="50000"/>
                      <a:lumOff val="50000"/>
                      <a:alpha val="20000"/>
                    </a:schemeClr>
                  </a:glow>
                  <a:outerShdw blurRad="38100" dist="38100" dir="2700000" algn="tl">
                    <a:srgbClr val="000000">
                      <a:alpha val="43137"/>
                    </a:srgbClr>
                  </a:outerShdw>
                </a:effectLst>
              </a:rPr>
              <a:t> </a:t>
            </a:r>
          </a:p>
          <a:p>
            <a:pPr lvl="1" eaLnBrk="1" hangingPunct="1">
              <a:defRPr/>
            </a:pPr>
            <a:r>
              <a:rPr lang="en-US" altLang="en-US" sz="2400" b="1" u="sng" dirty="0" smtClean="0">
                <a:solidFill>
                  <a:srgbClr val="FC815A"/>
                </a:solidFill>
                <a:effectLst>
                  <a:glow rad="38100">
                    <a:schemeClr val="bg1">
                      <a:lumMod val="50000"/>
                      <a:lumOff val="50000"/>
                      <a:alpha val="20000"/>
                    </a:schemeClr>
                  </a:glow>
                  <a:outerShdw blurRad="38100" dist="38100" dir="2700000" algn="tl">
                    <a:srgbClr val="000000">
                      <a:alpha val="43137"/>
                    </a:srgbClr>
                  </a:outerShdw>
                </a:effectLst>
              </a:rPr>
              <a:t>Institutions try to RESOCIALIZE</a:t>
            </a:r>
            <a:r>
              <a:rPr lang="en-US" altLang="en-US" sz="2400" b="1" dirty="0" smtClean="0">
                <a:solidFill>
                  <a:schemeClr val="bg2"/>
                </a:solidFill>
                <a:effectLst>
                  <a:glow rad="38100">
                    <a:schemeClr val="bg1">
                      <a:lumMod val="50000"/>
                      <a:lumOff val="50000"/>
                      <a:alpha val="20000"/>
                    </a:schemeClr>
                  </a:glow>
                  <a:outerShdw blurRad="38100" dist="38100" dir="2700000" algn="tl">
                    <a:srgbClr val="000000">
                      <a:alpha val="43137"/>
                    </a:srgbClr>
                  </a:outerShdw>
                </a:effectLst>
              </a:rPr>
              <a:t> </a:t>
            </a:r>
            <a:r>
              <a:rPr lang="en-US" altLang="en-US" sz="2400" b="1" dirty="0" smtClean="0">
                <a:solidFill>
                  <a:schemeClr val="bg2"/>
                </a:solidFill>
                <a:effectLst>
                  <a:glow rad="38100">
                    <a:schemeClr val="bg1">
                      <a:lumMod val="50000"/>
                      <a:lumOff val="50000"/>
                      <a:alpha val="20000"/>
                    </a:schemeClr>
                  </a:glow>
                </a:effectLst>
              </a:rPr>
              <a:t>their  members… try to break them from and of past experiences.</a:t>
            </a:r>
          </a:p>
          <a:p>
            <a:pPr lvl="1" eaLnBrk="1" hangingPunct="1">
              <a:defRPr/>
            </a:pPr>
            <a:r>
              <a:rPr lang="en-US" altLang="en-US" sz="2400" b="1" dirty="0" smtClean="0">
                <a:solidFill>
                  <a:schemeClr val="bg2"/>
                </a:solidFill>
                <a:effectLst>
                  <a:glow rad="38100">
                    <a:schemeClr val="bg1">
                      <a:lumMod val="50000"/>
                      <a:lumOff val="50000"/>
                      <a:alpha val="20000"/>
                    </a:schemeClr>
                  </a:glow>
                </a:effectLst>
              </a:rPr>
              <a:t>Unique agent…it is a setting in which people are </a:t>
            </a:r>
            <a:r>
              <a:rPr lang="en-US" altLang="en-US" sz="2400" b="1" u="sng" dirty="0" smtClean="0">
                <a:solidFill>
                  <a:srgbClr val="FC815A"/>
                </a:solidFill>
                <a:effectLst>
                  <a:glow rad="38100">
                    <a:schemeClr val="bg1">
                      <a:lumMod val="50000"/>
                      <a:lumOff val="50000"/>
                      <a:alpha val="20000"/>
                    </a:schemeClr>
                  </a:glow>
                  <a:outerShdw blurRad="38100" dist="38100" dir="2700000" algn="tl">
                    <a:srgbClr val="000000">
                      <a:alpha val="43137"/>
                    </a:srgbClr>
                  </a:outerShdw>
                </a:effectLst>
              </a:rPr>
              <a:t>isolated from the rest of society</a:t>
            </a:r>
            <a:r>
              <a:rPr lang="en-US" altLang="en-US" sz="2400" b="1" dirty="0" smtClean="0">
                <a:effectLst>
                  <a:glow rad="38100">
                    <a:schemeClr val="bg1">
                      <a:lumMod val="50000"/>
                      <a:lumOff val="50000"/>
                      <a:alpha val="20000"/>
                    </a:schemeClr>
                  </a:glow>
                </a:effectLst>
              </a:rPr>
              <a:t> </a:t>
            </a:r>
            <a:r>
              <a:rPr lang="en-US" altLang="en-US" sz="2400" b="1" dirty="0" smtClean="0">
                <a:solidFill>
                  <a:schemeClr val="bg2"/>
                </a:solidFill>
                <a:effectLst>
                  <a:glow rad="38100">
                    <a:schemeClr val="bg1">
                      <a:lumMod val="50000"/>
                      <a:lumOff val="50000"/>
                      <a:alpha val="20000"/>
                    </a:schemeClr>
                  </a:glow>
                </a:effectLst>
              </a:rPr>
              <a:t>for a set period of time.</a:t>
            </a:r>
          </a:p>
          <a:p>
            <a:pPr lvl="2" eaLnBrk="1" hangingPunct="1">
              <a:defRPr/>
            </a:pPr>
            <a:r>
              <a:rPr lang="en-US" altLang="en-US" sz="2000" b="1" u="sng" dirty="0" smtClean="0">
                <a:solidFill>
                  <a:srgbClr val="FC815A"/>
                </a:solidFill>
                <a:effectLst>
                  <a:glow rad="38100">
                    <a:schemeClr val="bg1">
                      <a:lumMod val="50000"/>
                      <a:lumOff val="50000"/>
                      <a:alpha val="20000"/>
                    </a:schemeClr>
                  </a:glow>
                  <a:outerShdw blurRad="38100" dist="38100" dir="2700000" algn="tl">
                    <a:srgbClr val="000000">
                      <a:alpha val="43137"/>
                    </a:srgbClr>
                  </a:outerShdw>
                </a:effectLst>
              </a:rPr>
              <a:t>Examples: monasteries, boarding schools, prisons, cults and psychiatric hospitals.</a:t>
            </a:r>
          </a:p>
          <a:p>
            <a:pPr lvl="1">
              <a:defRPr/>
            </a:pPr>
            <a:r>
              <a:rPr lang="en-US" altLang="en-US" sz="2200" b="1" dirty="0" smtClean="0">
                <a:solidFill>
                  <a:schemeClr val="bg2"/>
                </a:solidFill>
                <a:effectLst>
                  <a:glow rad="38100">
                    <a:schemeClr val="bg1">
                      <a:lumMod val="50000"/>
                      <a:lumOff val="50000"/>
                      <a:alpha val="20000"/>
                    </a:schemeClr>
                  </a:glow>
                </a:effectLst>
              </a:rPr>
              <a:t>Individuals there are not free to manage their own lives, but are controlled and manipulated by those in charge. The end purpose of this control and manipulation is to permanently change the residents. </a:t>
            </a:r>
          </a:p>
          <a:p>
            <a:pPr lvl="1" eaLnBrk="1" hangingPunct="1">
              <a:defRPr/>
            </a:pPr>
            <a:r>
              <a:rPr lang="en-US" altLang="en-US" sz="2400" b="1" dirty="0" smtClean="0">
                <a:solidFill>
                  <a:schemeClr val="bg2"/>
                </a:solidFill>
                <a:effectLst/>
              </a:rPr>
              <a:t>They try to CHANGE social behavior.  How????</a:t>
            </a:r>
          </a:p>
          <a:p>
            <a:pPr marL="0" indent="0">
              <a:buNone/>
              <a:defRPr/>
            </a:pPr>
            <a:endParaRPr lang="en-US" dirty="0"/>
          </a:p>
        </p:txBody>
      </p:sp>
    </p:spTree>
    <p:extLst>
      <p:ext uri="{BB962C8B-B14F-4D97-AF65-F5344CB8AC3E}">
        <p14:creationId xmlns:p14="http://schemas.microsoft.com/office/powerpoint/2010/main" val="2699811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24644" y="-702128"/>
            <a:ext cx="13416643" cy="7560128"/>
          </a:xfrm>
          <a:prstGeom prst="rect">
            <a:avLst/>
          </a:prstGeom>
        </p:spPr>
      </p:pic>
      <p:sp>
        <p:nvSpPr>
          <p:cNvPr id="3" name="Content Placeholder 2"/>
          <p:cNvSpPr>
            <a:spLocks noGrp="1"/>
          </p:cNvSpPr>
          <p:nvPr>
            <p:ph idx="1"/>
          </p:nvPr>
        </p:nvSpPr>
        <p:spPr>
          <a:xfrm>
            <a:off x="2710542" y="4180114"/>
            <a:ext cx="9481457" cy="2677886"/>
          </a:xfrm>
          <a:solidFill>
            <a:schemeClr val="tx2">
              <a:alpha val="83000"/>
            </a:schemeClr>
          </a:solidFill>
        </p:spPr>
        <p:txBody>
          <a:bodyPr>
            <a:normAutofit lnSpcReduction="10000"/>
          </a:bodyPr>
          <a:lstStyle/>
          <a:p>
            <a:pPr marL="457200" indent="-457200">
              <a:buFont typeface="+mj-lt"/>
              <a:buAutoNum type="arabicPeriod"/>
            </a:pPr>
            <a:r>
              <a:rPr lang="en-US" b="1" dirty="0" smtClean="0">
                <a:solidFill>
                  <a:schemeClr val="bg2"/>
                </a:solidFill>
              </a:rPr>
              <a:t>The first step is </a:t>
            </a:r>
            <a:r>
              <a:rPr lang="en-US" b="1" u="sng" dirty="0" smtClean="0">
                <a:solidFill>
                  <a:srgbClr val="FC8604"/>
                </a:solidFill>
              </a:rPr>
              <a:t>de-socialization- the process by which people give up old norms, values, attitudes and behaviors</a:t>
            </a:r>
            <a:r>
              <a:rPr lang="en-US" b="1" dirty="0" smtClean="0"/>
              <a:t>. </a:t>
            </a:r>
            <a:r>
              <a:rPr lang="en-US" b="1" dirty="0" smtClean="0">
                <a:solidFill>
                  <a:schemeClr val="bg2"/>
                </a:solidFill>
              </a:rPr>
              <a:t>This often means the destruction of old </a:t>
            </a:r>
            <a:r>
              <a:rPr lang="en-US" b="1" dirty="0" smtClean="0">
                <a:solidFill>
                  <a:schemeClr val="bg2"/>
                </a:solidFill>
                <a:effectLst>
                  <a:glow rad="38100">
                    <a:schemeClr val="bg1">
                      <a:lumMod val="50000"/>
                      <a:lumOff val="50000"/>
                      <a:alpha val="20000"/>
                    </a:schemeClr>
                  </a:glow>
                </a:effectLst>
              </a:rPr>
              <a:t>self-concepts of personal identity. </a:t>
            </a:r>
          </a:p>
          <a:p>
            <a:pPr lvl="1"/>
            <a:r>
              <a:rPr lang="en-US" b="1" dirty="0" smtClean="0">
                <a:solidFill>
                  <a:schemeClr val="bg2"/>
                </a:solidFill>
                <a:effectLst>
                  <a:glow rad="38100">
                    <a:schemeClr val="bg1">
                      <a:lumMod val="50000"/>
                      <a:lumOff val="50000"/>
                      <a:alpha val="20000"/>
                    </a:schemeClr>
                  </a:glow>
                </a:effectLst>
              </a:rPr>
              <a:t>This is often done by replacing personal possessions with standard-issue items- promotes sameness. Use of serial number or new name to identify you as opposed to your past legal name. loss of privacy. </a:t>
            </a:r>
          </a:p>
          <a:p>
            <a:pPr marL="457200" indent="-457200">
              <a:buFont typeface="+mj-lt"/>
              <a:buAutoNum type="arabicPeriod"/>
            </a:pPr>
            <a:r>
              <a:rPr lang="en-US" b="1" dirty="0" smtClean="0">
                <a:solidFill>
                  <a:schemeClr val="bg2"/>
                </a:solidFill>
                <a:effectLst>
                  <a:glow rad="38100">
                    <a:schemeClr val="bg1">
                      <a:lumMod val="50000"/>
                      <a:lumOff val="50000"/>
                      <a:alpha val="20000"/>
                    </a:schemeClr>
                  </a:glow>
                </a:effectLst>
              </a:rPr>
              <a:t>Once the self-concept has been broken down</a:t>
            </a:r>
            <a:r>
              <a:rPr lang="en-US" b="1" dirty="0" smtClean="0"/>
              <a:t>, </a:t>
            </a:r>
            <a:r>
              <a:rPr lang="en-US" b="1" u="sng" dirty="0" smtClean="0">
                <a:solidFill>
                  <a:srgbClr val="FC8604"/>
                </a:solidFill>
              </a:rPr>
              <a:t>resocialization- the process in which people adopt new norms, values, attitudes and behaviors- </a:t>
            </a:r>
            <a:r>
              <a:rPr lang="en-US" b="1" dirty="0" smtClean="0">
                <a:solidFill>
                  <a:schemeClr val="bg2"/>
                </a:solidFill>
              </a:rPr>
              <a:t>can begin. </a:t>
            </a:r>
            <a:endParaRPr lang="en-US" b="1" dirty="0">
              <a:solidFill>
                <a:schemeClr val="bg2"/>
              </a:solidFill>
            </a:endParaRPr>
          </a:p>
        </p:txBody>
      </p:sp>
    </p:spTree>
    <p:extLst>
      <p:ext uri="{BB962C8B-B14F-4D97-AF65-F5344CB8AC3E}">
        <p14:creationId xmlns:p14="http://schemas.microsoft.com/office/powerpoint/2010/main" val="1199063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6495225" cy="4865914"/>
          </a:xfrm>
          <a:prstGeom prst="rect">
            <a:avLst/>
          </a:prstGeom>
        </p:spPr>
      </p:pic>
      <p:pic>
        <p:nvPicPr>
          <p:cNvPr id="5" name="Picture 4"/>
          <p:cNvPicPr>
            <a:picLocks noChangeAspect="1"/>
          </p:cNvPicPr>
          <p:nvPr/>
        </p:nvPicPr>
        <p:blipFill>
          <a:blip r:embed="rId3"/>
          <a:stretch>
            <a:fillRect/>
          </a:stretch>
        </p:blipFill>
        <p:spPr>
          <a:xfrm>
            <a:off x="4058330" y="783771"/>
            <a:ext cx="7896225" cy="3931785"/>
          </a:xfrm>
          <a:prstGeom prst="rect">
            <a:avLst/>
          </a:prstGeom>
        </p:spPr>
      </p:pic>
      <p:pic>
        <p:nvPicPr>
          <p:cNvPr id="6" name="Picture 5"/>
          <p:cNvPicPr>
            <a:picLocks noChangeAspect="1"/>
          </p:cNvPicPr>
          <p:nvPr/>
        </p:nvPicPr>
        <p:blipFill>
          <a:blip r:embed="rId4"/>
          <a:stretch>
            <a:fillRect/>
          </a:stretch>
        </p:blipFill>
        <p:spPr>
          <a:xfrm>
            <a:off x="234269" y="2974447"/>
            <a:ext cx="6714527" cy="3820280"/>
          </a:xfrm>
          <a:prstGeom prst="rect">
            <a:avLst/>
          </a:prstGeom>
        </p:spPr>
      </p:pic>
      <p:pic>
        <p:nvPicPr>
          <p:cNvPr id="7" name="Picture 6"/>
          <p:cNvPicPr>
            <a:picLocks noChangeAspect="1"/>
          </p:cNvPicPr>
          <p:nvPr/>
        </p:nvPicPr>
        <p:blipFill>
          <a:blip r:embed="rId5"/>
          <a:stretch>
            <a:fillRect/>
          </a:stretch>
        </p:blipFill>
        <p:spPr>
          <a:xfrm>
            <a:off x="6948796" y="2974447"/>
            <a:ext cx="2424214" cy="3883553"/>
          </a:xfrm>
          <a:prstGeom prst="rect">
            <a:avLst/>
          </a:prstGeom>
        </p:spPr>
      </p:pic>
      <p:pic>
        <p:nvPicPr>
          <p:cNvPr id="8" name="Picture 7"/>
          <p:cNvPicPr>
            <a:picLocks noChangeAspect="1"/>
          </p:cNvPicPr>
          <p:nvPr/>
        </p:nvPicPr>
        <p:blipFill>
          <a:blip r:embed="rId6"/>
          <a:stretch>
            <a:fillRect/>
          </a:stretch>
        </p:blipFill>
        <p:spPr>
          <a:xfrm>
            <a:off x="1524000" y="-166688"/>
            <a:ext cx="9144000" cy="7191375"/>
          </a:xfrm>
          <a:prstGeom prst="rect">
            <a:avLst/>
          </a:prstGeom>
        </p:spPr>
      </p:pic>
    </p:spTree>
    <p:extLst>
      <p:ext uri="{BB962C8B-B14F-4D97-AF65-F5344CB8AC3E}">
        <p14:creationId xmlns:p14="http://schemas.microsoft.com/office/powerpoint/2010/main" val="253635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000500" y="609600"/>
            <a:ext cx="8066314" cy="5855153"/>
          </a:xfrm>
          <a:prstGeom prst="rect">
            <a:avLst/>
          </a:prstGeom>
        </p:spPr>
      </p:pic>
      <p:sp>
        <p:nvSpPr>
          <p:cNvPr id="5" name="Rectangle 4"/>
          <p:cNvSpPr/>
          <p:nvPr/>
        </p:nvSpPr>
        <p:spPr>
          <a:xfrm>
            <a:off x="122010" y="2514600"/>
            <a:ext cx="3761015" cy="4093428"/>
          </a:xfrm>
          <a:prstGeom prst="rect">
            <a:avLst/>
          </a:prstGeom>
        </p:spPr>
        <p:txBody>
          <a:bodyPr wrap="square">
            <a:spAutoFit/>
          </a:bodyPr>
          <a:lstStyle/>
          <a:p>
            <a:r>
              <a:rPr lang="en-US" sz="2000" dirty="0"/>
              <a:t>This </a:t>
            </a:r>
            <a:r>
              <a:rPr lang="en-US" sz="2000" dirty="0" smtClean="0"/>
              <a:t>image </a:t>
            </a:r>
            <a:r>
              <a:rPr lang="en-US" sz="2000" dirty="0"/>
              <a:t>lists of U.S. states by adult incarceration and correctional supervision rates according to United States Department of Justice </a:t>
            </a:r>
            <a:r>
              <a:rPr lang="en-US" sz="2000" dirty="0" smtClean="0"/>
              <a:t>figures in 2013. </a:t>
            </a:r>
            <a:r>
              <a:rPr lang="en-US" sz="2000" dirty="0"/>
              <a:t>Incarceration numbers include sentenced and </a:t>
            </a:r>
            <a:r>
              <a:rPr lang="en-US" sz="2000" dirty="0" err="1"/>
              <a:t>unsentenced</a:t>
            </a:r>
            <a:r>
              <a:rPr lang="en-US" sz="2000" dirty="0"/>
              <a:t> inmates in jails and state prisons, but not persons in federal prisons. It does not include youth held in juvenile detention.</a:t>
            </a:r>
          </a:p>
        </p:txBody>
      </p:sp>
    </p:spTree>
    <p:extLst>
      <p:ext uri="{BB962C8B-B14F-4D97-AF65-F5344CB8AC3E}">
        <p14:creationId xmlns:p14="http://schemas.microsoft.com/office/powerpoint/2010/main" val="1898168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271" y="0"/>
            <a:ext cx="9905998" cy="1137557"/>
          </a:xfrm>
        </p:spPr>
        <p:txBody>
          <a:bodyPr/>
          <a:lstStyle/>
          <a:p>
            <a:r>
              <a:rPr lang="en-US" dirty="0" smtClean="0"/>
              <a:t>Problems with prisons	</a:t>
            </a:r>
            <a:endParaRPr lang="en-US" dirty="0"/>
          </a:p>
        </p:txBody>
      </p:sp>
      <p:sp>
        <p:nvSpPr>
          <p:cNvPr id="3" name="Content Placeholder 2"/>
          <p:cNvSpPr>
            <a:spLocks noGrp="1"/>
          </p:cNvSpPr>
          <p:nvPr>
            <p:ph idx="1"/>
          </p:nvPr>
        </p:nvSpPr>
        <p:spPr>
          <a:xfrm>
            <a:off x="669471" y="1137557"/>
            <a:ext cx="10802482" cy="5475514"/>
          </a:xfrm>
        </p:spPr>
        <p:txBody>
          <a:bodyPr>
            <a:normAutofit lnSpcReduction="10000"/>
          </a:bodyPr>
          <a:lstStyle/>
          <a:p>
            <a:r>
              <a:rPr lang="en-US" sz="2400" dirty="0" smtClean="0"/>
              <a:t>The U.S has one of the highest rates of imprisonment in the industrialized world- over 4 times that of any Western European country. Justice officials worry that some prisons function as “schools of crime”. If prisons do first </a:t>
            </a:r>
            <a:r>
              <a:rPr lang="en-US" sz="2400" dirty="0" err="1" smtClean="0"/>
              <a:t>desocialize</a:t>
            </a:r>
            <a:r>
              <a:rPr lang="en-US" sz="2400" dirty="0" smtClean="0"/>
              <a:t> and then </a:t>
            </a:r>
            <a:r>
              <a:rPr lang="en-US" sz="2400" dirty="0" err="1" smtClean="0"/>
              <a:t>resocializae</a:t>
            </a:r>
            <a:r>
              <a:rPr lang="en-US" sz="2400" dirty="0" smtClean="0"/>
              <a:t> inmates towards a criminal identity, then the U.S. prison system is unintentionally increasing the criminal portion of the population. </a:t>
            </a:r>
          </a:p>
          <a:p>
            <a:r>
              <a:rPr lang="en-US" sz="2400" dirty="0" smtClean="0"/>
              <a:t>Solitary confinement- one of the harshest punishments inmates can receive is being put in solitary. Here they have no interactions with other inmates and minimal interactions with guards. They are confined to 1 room for 22-24 hours a day. </a:t>
            </a:r>
          </a:p>
          <a:p>
            <a:pPr lvl="1"/>
            <a:r>
              <a:rPr lang="en-US" sz="2200" dirty="0">
                <a:effectLst/>
              </a:rPr>
              <a:t>The practice is used when a prisoner is considered dangerous to themselves or to others, is suspected of organizing or being engaged in illegal activities </a:t>
            </a:r>
            <a:r>
              <a:rPr lang="en-US" sz="2200" dirty="0" smtClean="0">
                <a:effectLst/>
              </a:rPr>
              <a:t>outside or inside </a:t>
            </a:r>
            <a:r>
              <a:rPr lang="en-US" sz="2200" dirty="0">
                <a:effectLst/>
              </a:rPr>
              <a:t>of the prison, or, as in the case of a prisoner such as a </a:t>
            </a:r>
            <a:r>
              <a:rPr lang="en-US" sz="2200" dirty="0">
                <a:solidFill>
                  <a:schemeClr val="tx2"/>
                </a:solidFill>
                <a:effectLst/>
              </a:rPr>
              <a:t>pedophile or witness, </a:t>
            </a:r>
            <a:r>
              <a:rPr lang="en-US" sz="2200" dirty="0">
                <a:effectLst/>
              </a:rPr>
              <a:t>is at a high risk of being harmed by another inmate or inmates.</a:t>
            </a:r>
            <a:endParaRPr lang="en-US" sz="2200" dirty="0"/>
          </a:p>
        </p:txBody>
      </p:sp>
    </p:spTree>
    <p:extLst>
      <p:ext uri="{BB962C8B-B14F-4D97-AF65-F5344CB8AC3E}">
        <p14:creationId xmlns:p14="http://schemas.microsoft.com/office/powerpoint/2010/main" val="1695116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Video to watch after debate</a:t>
            </a:r>
            <a:endParaRPr lang="en-US" sz="4400" dirty="0"/>
          </a:p>
        </p:txBody>
      </p:sp>
      <p:sp>
        <p:nvSpPr>
          <p:cNvPr id="3" name="Content Placeholder 2"/>
          <p:cNvSpPr>
            <a:spLocks noGrp="1"/>
          </p:cNvSpPr>
          <p:nvPr>
            <p:ph idx="1"/>
          </p:nvPr>
        </p:nvSpPr>
        <p:spPr>
          <a:xfrm>
            <a:off x="1255713" y="2514600"/>
            <a:ext cx="9905998" cy="3124201"/>
          </a:xfrm>
        </p:spPr>
        <p:txBody>
          <a:bodyPr>
            <a:normAutofit/>
          </a:bodyPr>
          <a:lstStyle/>
          <a:p>
            <a:r>
              <a:rPr lang="en-US" sz="3600" dirty="0" smtClean="0">
                <a:hlinkClick r:id="rId2"/>
              </a:rPr>
              <a:t>Last days of solitary</a:t>
            </a:r>
            <a:endParaRPr lang="en-US" sz="3600" dirty="0"/>
          </a:p>
        </p:txBody>
      </p:sp>
    </p:spTree>
    <p:extLst>
      <p:ext uri="{BB962C8B-B14F-4D97-AF65-F5344CB8AC3E}">
        <p14:creationId xmlns:p14="http://schemas.microsoft.com/office/powerpoint/2010/main" val="6583685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51</TotalTime>
  <Words>424</Words>
  <Application>Microsoft Office PowerPoint</Application>
  <PresentationFormat>Widescreen</PresentationFormat>
  <Paragraphs>18</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Century Gothic</vt:lpstr>
      <vt:lpstr>Mesh</vt:lpstr>
      <vt:lpstr>Re-socialization</vt:lpstr>
      <vt:lpstr>PowerPoint Presentation</vt:lpstr>
      <vt:lpstr>PowerPoint Presentation</vt:lpstr>
      <vt:lpstr>PowerPoint Presentation</vt:lpstr>
      <vt:lpstr>PowerPoint Presentation</vt:lpstr>
      <vt:lpstr>Problems with prisons </vt:lpstr>
      <vt:lpstr>Video to watch after debate</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Re-socialization</dc:title>
  <dc:creator>Rebecca Altman</dc:creator>
  <cp:lastModifiedBy>Rebecca Altman</cp:lastModifiedBy>
  <cp:revision>6</cp:revision>
  <dcterms:created xsi:type="dcterms:W3CDTF">2017-10-16T14:28:54Z</dcterms:created>
  <dcterms:modified xsi:type="dcterms:W3CDTF">2017-10-16T15:20:43Z</dcterms:modified>
</cp:coreProperties>
</file>