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3"/>
  </p:notesMasterIdLst>
  <p:sldIdLst>
    <p:sldId id="264" r:id="rId3"/>
    <p:sldId id="256" r:id="rId4"/>
    <p:sldId id="257" r:id="rId5"/>
    <p:sldId id="258" r:id="rId6"/>
    <p:sldId id="259" r:id="rId7"/>
    <p:sldId id="261" r:id="rId8"/>
    <p:sldId id="260" r:id="rId9"/>
    <p:sldId id="262" r:id="rId10"/>
    <p:sldId id="265"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16"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7D849-C5D1-4D24-9A77-CF04386218BC}" type="datetimeFigureOut">
              <a:rPr lang="en-US" smtClean="0"/>
              <a:t>4/9/2018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C8F1E-B202-41C9-BA1D-7DE666586428}" type="slidenum">
              <a:rPr lang="en-US" smtClean="0"/>
              <a:t>‹#›</a:t>
            </a:fld>
            <a:endParaRPr lang="en-US"/>
          </a:p>
        </p:txBody>
      </p:sp>
    </p:spTree>
    <p:extLst>
      <p:ext uri="{BB962C8B-B14F-4D97-AF65-F5344CB8AC3E}">
        <p14:creationId xmlns:p14="http://schemas.microsoft.com/office/powerpoint/2010/main" val="352688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C8F1E-B202-41C9-BA1D-7DE666586428}" type="slidenum">
              <a:rPr lang="en-US" smtClean="0"/>
              <a:t>8</a:t>
            </a:fld>
            <a:endParaRPr lang="en-US"/>
          </a:p>
        </p:txBody>
      </p:sp>
    </p:spTree>
    <p:extLst>
      <p:ext uri="{BB962C8B-B14F-4D97-AF65-F5344CB8AC3E}">
        <p14:creationId xmlns:p14="http://schemas.microsoft.com/office/powerpoint/2010/main" val="360443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8DEDBB2-62A0-4AA1-9005-C235FF20FAF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3B693E2-8249-42C1-A40E-6514DDE9A055}"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EDBB2-62A0-4AA1-9005-C235FF20FAF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693E2-8249-42C1-A40E-6514DDE9A0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EDBB2-62A0-4AA1-9005-C235FF20FAF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693E2-8249-42C1-A40E-6514DDE9A05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29600" cy="4373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
        <p:nvSpPr>
          <p:cNvPr id="2" name="Title 1"/>
          <p:cNvSpPr>
            <a:spLocks noGrp="1"/>
          </p:cNvSpPr>
          <p:nvPr>
            <p:ph type="title"/>
          </p:nvPr>
        </p:nvSpPr>
        <p:spPr>
          <a:xfrm>
            <a:off x="736456" y="3200399"/>
            <a:ext cx="7696200" cy="1295401"/>
          </a:xfrm>
          <a:prstGeom prst="rect">
            <a:avLst/>
          </a:prstGeo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a:prstGeom prst="rect">
            <a:avLst/>
          </a:prstGeo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a:prstGeom prst="rect">
            <a:avLst/>
          </a:prstGeo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a:prstGeom prst="rect">
            <a:avLst/>
          </a:prstGeo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a:prstGeom prst="rect">
            <a:avLst/>
          </a:prstGeo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a:prstGeom prst="rect">
            <a:avLst/>
          </a:prstGeo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prstGeom prst="rect">
            <a:avLst/>
          </a:prstGeo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a:prstGeom prst="rect">
            <a:avLst/>
          </a:prstGeo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a:prstGeom prst="rect">
            <a:avLst/>
          </a:prstGeo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EDBB2-62A0-4AA1-9005-C235FF20FAF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693E2-8249-42C1-A40E-6514DDE9A05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52600"/>
            <a:ext cx="8229600" cy="4373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DEDBB2-62A0-4AA1-9005-C235FF20FAF6}" type="datetimeFigureOut">
              <a:rPr lang="en-US" smtClean="0"/>
              <a:t>4/9/2018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B693E2-8249-42C1-A40E-6514DDE9A0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8DEDBB2-62A0-4AA1-9005-C235FF20FAF6}" type="datetimeFigureOut">
              <a:rPr lang="en-US" smtClean="0"/>
              <a:t>4/9/2018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693E2-8249-42C1-A40E-6514DDE9A05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DEDBB2-62A0-4AA1-9005-C235FF20FAF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693E2-8249-42C1-A40E-6514DDE9A0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DEDBB2-62A0-4AA1-9005-C235FF20FAF6}"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693E2-8249-42C1-A40E-6514DDE9A0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DEDBB2-62A0-4AA1-9005-C235FF20FAF6}"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693E2-8249-42C1-A40E-6514DDE9A0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8DEDBB2-62A0-4AA1-9005-C235FF20FAF6}"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693E2-8249-42C1-A40E-6514DDE9A0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DEDBB2-62A0-4AA1-9005-C235FF20FAF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693E2-8249-42C1-A40E-6514DDE9A05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8DEDBB2-62A0-4AA1-9005-C235FF20FAF6}" type="datetimeFigureOut">
              <a:rPr lang="en-US" smtClean="0"/>
              <a:t>4/9/2018</a:t>
            </a:fld>
            <a:endParaRPr lang="en-US"/>
          </a:p>
        </p:txBody>
      </p:sp>
      <p:sp>
        <p:nvSpPr>
          <p:cNvPr id="7" name="Slide Number Placeholder 6"/>
          <p:cNvSpPr>
            <a:spLocks noGrp="1"/>
          </p:cNvSpPr>
          <p:nvPr>
            <p:ph type="sldNum" sz="quarter" idx="12"/>
          </p:nvPr>
        </p:nvSpPr>
        <p:spPr/>
        <p:txBody>
          <a:bodyPr/>
          <a:lstStyle/>
          <a:p>
            <a:fld id="{C3B693E2-8249-42C1-A40E-6514DDE9A05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8DEDBB2-62A0-4AA1-9005-C235FF20FAF6}" type="datetimeFigureOut">
              <a:rPr lang="en-US" smtClean="0"/>
              <a:t>4/9/2018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3B693E2-8249-42C1-A40E-6514DDE9A055}"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41" name="CorrectBarGroup"/>
          <p:cNvGrpSpPr/>
          <p:nvPr userDrawn="1"/>
        </p:nvGrpSpPr>
        <p:grpSpPr>
          <a:xfrm>
            <a:off x="1270000" y="3175000"/>
            <a:ext cx="2667000" cy="2540000"/>
            <a:chOff x="1270000" y="3175000"/>
            <a:chExt cx="2667000" cy="2540000"/>
          </a:xfrm>
        </p:grpSpPr>
        <p:sp>
          <p:nvSpPr>
            <p:cNvPr id="13"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PercentLabelGroup"/>
          <p:cNvGrpSpPr/>
          <p:nvPr userDrawn="1"/>
        </p:nvGrpSpPr>
        <p:grpSpPr>
          <a:xfrm>
            <a:off x="1270000" y="1270000"/>
            <a:ext cx="7429500" cy="317500"/>
            <a:chOff x="1270000" y="1270000"/>
            <a:chExt cx="7429500" cy="317500"/>
          </a:xfrm>
        </p:grpSpPr>
        <p:sp>
          <p:nvSpPr>
            <p:cNvPr id="12"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5"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8"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1"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4"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2" name="IncorrectBarGroup"/>
          <p:cNvGrpSpPr/>
          <p:nvPr userDrawn="1"/>
        </p:nvGrpSpPr>
        <p:grpSpPr>
          <a:xfrm>
            <a:off x="4445000" y="1905000"/>
            <a:ext cx="4254500" cy="3810000"/>
            <a:chOff x="4445000" y="1905000"/>
            <a:chExt cx="4254500" cy="3810000"/>
          </a:xfrm>
        </p:grpSpPr>
        <p:sp>
          <p:nvSpPr>
            <p:cNvPr id="19"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XLabelGroup"/>
          <p:cNvGrpSpPr/>
          <p:nvPr userDrawn="1"/>
        </p:nvGrpSpPr>
        <p:grpSpPr>
          <a:xfrm>
            <a:off x="1270000" y="5842000"/>
            <a:ext cx="7429500" cy="317500"/>
            <a:chOff x="1270000" y="5842000"/>
            <a:chExt cx="7429500" cy="317500"/>
          </a:xfrm>
        </p:grpSpPr>
        <p:sp>
          <p:nvSpPr>
            <p:cNvPr id="14"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7"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20"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23"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6"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40" name="AxisLineGroup"/>
          <p:cNvGrpSpPr/>
          <p:nvPr userDrawn="1"/>
        </p:nvGrpSpPr>
        <p:grpSpPr>
          <a:xfrm>
            <a:off x="889000" y="1587500"/>
            <a:ext cx="8001000" cy="4127500"/>
            <a:chOff x="889000" y="1587500"/>
            <a:chExt cx="8001000" cy="4127500"/>
          </a:xfrm>
        </p:grpSpPr>
        <p:cxnSp>
          <p:nvCxnSpPr>
            <p:cNvPr id="27"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8" name="YLabelGroup"/>
          <p:cNvGrpSpPr/>
          <p:nvPr userDrawn="1"/>
        </p:nvGrpSpPr>
        <p:grpSpPr>
          <a:xfrm>
            <a:off x="254000" y="1841500"/>
            <a:ext cx="762000" cy="3937000"/>
            <a:chOff x="254000" y="1841500"/>
            <a:chExt cx="762000" cy="3937000"/>
          </a:xfrm>
        </p:grpSpPr>
        <p:sp>
          <p:nvSpPr>
            <p:cNvPr id="30"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32"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4"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6"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od2VtKUaX0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lstStyle/>
          <a:p>
            <a:r>
              <a:rPr lang="en-US" dirty="0" smtClean="0"/>
              <a:t>If you could sum-up in one sentence what people were fighting for in the revolutions all throughout the world, what would it be?</a:t>
            </a:r>
          </a:p>
          <a:p>
            <a:endParaRPr lang="en-US" dirty="0" smtClean="0"/>
          </a:p>
          <a:p>
            <a:r>
              <a:rPr lang="en-US" dirty="0" smtClean="0"/>
              <a:t>When we last left the revolutions in Europe, France had overthrown Napoleon and exiled him for the 2</a:t>
            </a:r>
            <a:r>
              <a:rPr lang="en-US" baseline="30000" dirty="0" smtClean="0"/>
              <a:t>nd</a:t>
            </a:r>
            <a:r>
              <a:rPr lang="en-US" dirty="0" smtClean="0"/>
              <a:t> time. How should France move on from this? (who should be ruler? What should happen to the territories conquered and controlled by France under Napoleon?)</a:t>
            </a:r>
          </a:p>
          <a:p>
            <a:pPr marL="114300" indent="0">
              <a:buNone/>
            </a:pPr>
            <a:endParaRPr lang="en-US" dirty="0"/>
          </a:p>
        </p:txBody>
      </p:sp>
    </p:spTree>
    <p:extLst>
      <p:ext uri="{BB962C8B-B14F-4D97-AF65-F5344CB8AC3E}">
        <p14:creationId xmlns:p14="http://schemas.microsoft.com/office/powerpoint/2010/main" val="310009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r>
              <a:rPr lang="en-US" dirty="0" smtClean="0"/>
              <a:t>What do you think it meant by the statement that the French Revolution let the “genie out of the bottle”?</a:t>
            </a:r>
          </a:p>
          <a:p>
            <a:endParaRPr lang="en-US" dirty="0"/>
          </a:p>
          <a:p>
            <a:r>
              <a:rPr lang="en-US" dirty="0" smtClean="0">
                <a:hlinkClick r:id="rId2"/>
              </a:rPr>
              <a:t>Lego</a:t>
            </a:r>
            <a:r>
              <a:rPr lang="en-US" dirty="0" smtClean="0"/>
              <a:t> reenactment of The Congress of Vienna</a:t>
            </a:r>
          </a:p>
          <a:p>
            <a:pPr marL="114300" indent="0">
              <a:buNone/>
            </a:pPr>
            <a:endParaRPr lang="en-US" dirty="0"/>
          </a:p>
        </p:txBody>
      </p:sp>
    </p:spTree>
    <p:extLst>
      <p:ext uri="{BB962C8B-B14F-4D97-AF65-F5344CB8AC3E}">
        <p14:creationId xmlns:p14="http://schemas.microsoft.com/office/powerpoint/2010/main" val="1954513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23 Section 5</a:t>
            </a:r>
            <a:endParaRPr lang="en-US" dirty="0"/>
          </a:p>
        </p:txBody>
      </p:sp>
      <p:sp>
        <p:nvSpPr>
          <p:cNvPr id="2" name="Title 1"/>
          <p:cNvSpPr>
            <a:spLocks noGrp="1"/>
          </p:cNvSpPr>
          <p:nvPr>
            <p:ph type="ctrTitle"/>
          </p:nvPr>
        </p:nvSpPr>
        <p:spPr/>
        <p:txBody>
          <a:bodyPr/>
          <a:lstStyle/>
          <a:p>
            <a:r>
              <a:rPr lang="en-US" dirty="0" smtClean="0"/>
              <a:t>Congress of Vienna</a:t>
            </a:r>
            <a:endParaRPr lang="en-US" dirty="0"/>
          </a:p>
        </p:txBody>
      </p:sp>
    </p:spTree>
    <p:extLst>
      <p:ext uri="{BB962C8B-B14F-4D97-AF65-F5344CB8AC3E}">
        <p14:creationId xmlns:p14="http://schemas.microsoft.com/office/powerpoint/2010/main" val="11157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276899"/>
            <a:ext cx="8260672" cy="838199"/>
          </a:xfrm>
        </p:spPr>
        <p:txBody>
          <a:bodyPr/>
          <a:lstStyle/>
          <a:p>
            <a:r>
              <a:rPr lang="en-US" dirty="0" smtClean="0"/>
              <a:t>Restoring the Old order</a:t>
            </a:r>
            <a:endParaRPr lang="en-US" dirty="0"/>
          </a:p>
        </p:txBody>
      </p:sp>
      <p:sp>
        <p:nvSpPr>
          <p:cNvPr id="4" name="Content Placeholder 3"/>
          <p:cNvSpPr>
            <a:spLocks noGrp="1"/>
          </p:cNvSpPr>
          <p:nvPr>
            <p:ph sz="half" idx="1"/>
          </p:nvPr>
        </p:nvSpPr>
        <p:spPr/>
        <p:txBody>
          <a:bodyPr>
            <a:normAutofit fontScale="85000" lnSpcReduction="10000"/>
          </a:bodyPr>
          <a:lstStyle/>
          <a:p>
            <a:endParaRPr lang="en-US"/>
          </a:p>
        </p:txBody>
      </p:sp>
      <p:sp>
        <p:nvSpPr>
          <p:cNvPr id="5" name="Content Placeholder 4"/>
          <p:cNvSpPr>
            <a:spLocks noGrp="1"/>
          </p:cNvSpPr>
          <p:nvPr>
            <p:ph sz="half" idx="2"/>
          </p:nvPr>
        </p:nvSpPr>
        <p:spPr>
          <a:xfrm>
            <a:off x="5164015" y="1523999"/>
            <a:ext cx="4108938" cy="5218175"/>
          </a:xfrm>
        </p:spPr>
        <p:txBody>
          <a:bodyPr>
            <a:normAutofit fontScale="85000" lnSpcReduction="10000"/>
          </a:bodyPr>
          <a:lstStyle/>
          <a:p>
            <a:r>
              <a:rPr lang="en-US" dirty="0" smtClean="0"/>
              <a:t>European heads of government were looking to establish long-lasting peace and stability on the continent after the defeat of Napoleon.</a:t>
            </a:r>
          </a:p>
          <a:p>
            <a:r>
              <a:rPr lang="en-US" u="sng" dirty="0" smtClean="0"/>
              <a:t>Most of the decisions made in Vienna were made in secret among representatives for the five “great powers”- Russia, Prussia, Austria, Great Britain, and France. </a:t>
            </a:r>
            <a:endParaRPr lang="en-US" u="sn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970" t="15966" r="48106" b="21495"/>
          <a:stretch/>
        </p:blipFill>
        <p:spPr bwMode="auto">
          <a:xfrm>
            <a:off x="152400" y="1103375"/>
            <a:ext cx="5181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2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Klemens</a:t>
            </a:r>
            <a:r>
              <a:rPr lang="en-US" dirty="0" smtClean="0"/>
              <a:t> Von Metternich</a:t>
            </a:r>
            <a:endParaRPr lang="en-US" dirty="0"/>
          </a:p>
        </p:txBody>
      </p:sp>
      <p:sp>
        <p:nvSpPr>
          <p:cNvPr id="3" name="Content Placeholder 2"/>
          <p:cNvSpPr>
            <a:spLocks noGrp="1"/>
          </p:cNvSpPr>
          <p:nvPr>
            <p:ph sz="half" idx="1"/>
          </p:nvPr>
        </p:nvSpPr>
        <p:spPr>
          <a:xfrm>
            <a:off x="228600" y="1719070"/>
            <a:ext cx="4236128" cy="4910329"/>
          </a:xfrm>
        </p:spPr>
        <p:txBody>
          <a:bodyPr>
            <a:normAutofit lnSpcReduction="10000"/>
          </a:bodyPr>
          <a:lstStyle/>
          <a:p>
            <a:r>
              <a:rPr lang="en-US" dirty="0" smtClean="0"/>
              <a:t>By far the most influential of these representatives was the foreign minister of Austria, </a:t>
            </a:r>
            <a:r>
              <a:rPr lang="en-US" dirty="0" err="1" smtClean="0"/>
              <a:t>Klemens</a:t>
            </a:r>
            <a:r>
              <a:rPr lang="en-US" dirty="0" smtClean="0"/>
              <a:t> Von Metternich.</a:t>
            </a:r>
          </a:p>
          <a:p>
            <a:r>
              <a:rPr lang="en-US" dirty="0" smtClean="0"/>
              <a:t>He felt that Napoleons behavior had been a natural outcome with his experiments with democracy.  </a:t>
            </a:r>
            <a:endParaRPr lang="en-US" dirty="0"/>
          </a:p>
        </p:txBody>
      </p:sp>
      <p:sp>
        <p:nvSpPr>
          <p:cNvPr id="4" name="Content Placeholder 3"/>
          <p:cNvSpPr>
            <a:spLocks noGrp="1"/>
          </p:cNvSpPr>
          <p:nvPr>
            <p:ph sz="half" idx="2"/>
          </p:nvPr>
        </p:nvSpPr>
        <p:spPr>
          <a:xfrm>
            <a:off x="4267200" y="1600200"/>
            <a:ext cx="4419600" cy="4526279"/>
          </a:xfrm>
        </p:spPr>
        <p:txBody>
          <a:bodyPr>
            <a:normAutofit lnSpcReduction="10000"/>
          </a:bodyPr>
          <a:lstStyle/>
          <a:p>
            <a:r>
              <a:rPr lang="en-US" u="sng" dirty="0" smtClean="0"/>
              <a:t>He viewed nationalism as a threat to Europeans stability and the survival of the Austrian Empire. </a:t>
            </a:r>
            <a:endParaRPr lang="en-US"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657600"/>
            <a:ext cx="27051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53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Metternich’s plan </a:t>
            </a:r>
            <a:endParaRPr lang="en-US" dirty="0"/>
          </a:p>
        </p:txBody>
      </p:sp>
      <p:sp>
        <p:nvSpPr>
          <p:cNvPr id="5" name="Content Placeholder 4"/>
          <p:cNvSpPr>
            <a:spLocks noGrp="1"/>
          </p:cNvSpPr>
          <p:nvPr>
            <p:ph idx="1"/>
          </p:nvPr>
        </p:nvSpPr>
        <p:spPr>
          <a:xfrm>
            <a:off x="228600" y="1600200"/>
            <a:ext cx="8686800" cy="5181600"/>
          </a:xfrm>
        </p:spPr>
        <p:txBody>
          <a:bodyPr>
            <a:normAutofit lnSpcReduction="10000"/>
          </a:bodyPr>
          <a:lstStyle/>
          <a:p>
            <a:pPr marL="571500" indent="-457200">
              <a:buAutoNum type="arabicPeriod"/>
            </a:pPr>
            <a:r>
              <a:rPr lang="en-US" u="sng" dirty="0" smtClean="0"/>
              <a:t>Prevent future French aggression by surrounding France with strong countries. </a:t>
            </a:r>
            <a:r>
              <a:rPr lang="en-US" dirty="0" smtClean="0"/>
              <a:t>(They will unite smaller countries surrounding France like the 39 German states)</a:t>
            </a:r>
          </a:p>
          <a:p>
            <a:pPr marL="571500" indent="-457200">
              <a:buAutoNum type="arabicPeriod"/>
            </a:pPr>
            <a:r>
              <a:rPr lang="en-US" u="sng" dirty="0" smtClean="0"/>
              <a:t>Restore a balance of power, so that no country would be a threat to others (They wanted to weaken France </a:t>
            </a:r>
            <a:r>
              <a:rPr lang="en-US" dirty="0" smtClean="0"/>
              <a:t>so that it would no longer be able to wage wars of aggression, but they had to be careful not to weaken France so much that they would want to take revenge on anyone).</a:t>
            </a:r>
          </a:p>
          <a:p>
            <a:pPr marL="571500" indent="-457200">
              <a:buAutoNum type="arabicPeriod"/>
            </a:pPr>
            <a:r>
              <a:rPr lang="en-US" u="sng" dirty="0" smtClean="0"/>
              <a:t>He wanted to restore Europe’s royal families to the thrones they had held before Napoleon’s conquests. (This is called </a:t>
            </a:r>
            <a:r>
              <a:rPr lang="en-US" i="1" u="sng" dirty="0" err="1" smtClean="0"/>
              <a:t>legitamacy</a:t>
            </a:r>
            <a:r>
              <a:rPr lang="en-US" u="sng" dirty="0" smtClean="0"/>
              <a:t>) </a:t>
            </a:r>
            <a:r>
              <a:rPr lang="en-US" dirty="0" smtClean="0"/>
              <a:t>They believed that the return of the former monarchs would stabilize political relations among the nations.</a:t>
            </a:r>
            <a:endParaRPr lang="en-US" dirty="0"/>
          </a:p>
        </p:txBody>
      </p:sp>
    </p:spTree>
    <p:extLst>
      <p:ext uri="{BB962C8B-B14F-4D97-AF65-F5344CB8AC3E}">
        <p14:creationId xmlns:p14="http://schemas.microsoft.com/office/powerpoint/2010/main" val="1234384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21" t="12775" r="4380" b="8906"/>
          <a:stretch/>
        </p:blipFill>
        <p:spPr bwMode="auto">
          <a:xfrm>
            <a:off x="228600" y="228600"/>
            <a:ext cx="8686800" cy="647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380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a:t>
            </a:r>
            <a:endParaRPr lang="en-US" dirty="0"/>
          </a:p>
        </p:txBody>
      </p:sp>
      <p:sp>
        <p:nvSpPr>
          <p:cNvPr id="3" name="Content Placeholder 2"/>
          <p:cNvSpPr>
            <a:spLocks noGrp="1"/>
          </p:cNvSpPr>
          <p:nvPr>
            <p:ph idx="1"/>
          </p:nvPr>
        </p:nvSpPr>
        <p:spPr>
          <a:xfrm>
            <a:off x="0" y="1600201"/>
            <a:ext cx="9067800" cy="2895599"/>
          </a:xfrm>
        </p:spPr>
        <p:txBody>
          <a:bodyPr>
            <a:normAutofit fontScale="77500" lnSpcReduction="20000"/>
          </a:bodyPr>
          <a:lstStyle/>
          <a:p>
            <a:r>
              <a:rPr lang="en-US" dirty="0" smtClean="0"/>
              <a:t>The congress of Vienna was a political triumph in many ways.</a:t>
            </a:r>
          </a:p>
          <a:p>
            <a:r>
              <a:rPr lang="en-US" dirty="0" smtClean="0"/>
              <a:t>For the first time nations of an entire continent had cooperated to control political affairs (do we still do this today? Can you name some organizations?)</a:t>
            </a:r>
          </a:p>
          <a:p>
            <a:r>
              <a:rPr lang="en-US" dirty="0" smtClean="0"/>
              <a:t>It was one of the most successful peace meetings in history because the settlements they agreed upon were fair enough to not leave any grudges therefore people would not hold hostilities towards each other.</a:t>
            </a:r>
          </a:p>
          <a:p>
            <a:r>
              <a:rPr lang="en-US" dirty="0" smtClean="0"/>
              <a:t>By agreeing to come to one another’s aid in case of threats of peace, the European nations temporarily ensured that there would be a balance of power on the continent (how could this actually lead to more problems in the future?)</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95" t="29356" r="8181" b="24337"/>
          <a:stretch/>
        </p:blipFill>
        <p:spPr bwMode="auto">
          <a:xfrm>
            <a:off x="0" y="4354945"/>
            <a:ext cx="9144000" cy="250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183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r>
              <a:rPr lang="en-US" dirty="0" smtClean="0"/>
              <a:t>United Nations</a:t>
            </a:r>
          </a:p>
          <a:p>
            <a:r>
              <a:rPr lang="en-US" dirty="0" smtClean="0"/>
              <a:t>European Union</a:t>
            </a:r>
          </a:p>
          <a:p>
            <a:r>
              <a:rPr lang="en-US" dirty="0" smtClean="0"/>
              <a:t>NATO</a:t>
            </a:r>
          </a:p>
          <a:p>
            <a:r>
              <a:rPr lang="en-US" dirty="0" smtClean="0"/>
              <a:t>OPEC</a:t>
            </a:r>
          </a:p>
          <a:p>
            <a:r>
              <a:rPr lang="en-US" dirty="0" smtClean="0"/>
              <a:t>NAFTA</a:t>
            </a:r>
            <a:endParaRPr lang="en-US" dirty="0"/>
          </a:p>
        </p:txBody>
      </p:sp>
      <p:sp>
        <p:nvSpPr>
          <p:cNvPr id="6" name="Content Placeholder 5"/>
          <p:cNvSpPr>
            <a:spLocks noGrp="1"/>
          </p:cNvSpPr>
          <p:nvPr>
            <p:ph sz="half" idx="2"/>
          </p:nvPr>
        </p:nvSpPr>
        <p:spPr/>
        <p:txBody>
          <a:bodyPr/>
          <a:lstStyle/>
          <a:p>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539" t="17229" r="6522" b="31567"/>
          <a:stretch/>
        </p:blipFill>
        <p:spPr bwMode="auto">
          <a:xfrm>
            <a:off x="3886200" y="152400"/>
            <a:ext cx="5105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82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Nationalism</a:t>
            </a:r>
            <a:endParaRPr lang="en-US" dirty="0"/>
          </a:p>
        </p:txBody>
      </p:sp>
      <p:sp>
        <p:nvSpPr>
          <p:cNvPr id="7" name="Text Placeholder 6"/>
          <p:cNvSpPr>
            <a:spLocks noGrp="1"/>
          </p:cNvSpPr>
          <p:nvPr>
            <p:ph type="body" idx="1"/>
          </p:nvPr>
        </p:nvSpPr>
        <p:spPr/>
        <p:txBody>
          <a:bodyPr/>
          <a:lstStyle/>
          <a:p>
            <a:r>
              <a:rPr lang="en-US" dirty="0" smtClean="0"/>
              <a:t>Germany Unified by 1867 </a:t>
            </a:r>
            <a:endParaRPr lang="en-US" dirty="0"/>
          </a:p>
        </p:txBody>
      </p:sp>
      <p:pic>
        <p:nvPicPr>
          <p:cNvPr id="5" name="Content Placeholder 4"/>
          <p:cNvPicPr>
            <a:picLocks noGrp="1" noChangeAspect="1"/>
          </p:cNvPicPr>
          <p:nvPr>
            <p:ph sz="half" idx="2"/>
          </p:nvPr>
        </p:nvPicPr>
        <p:blipFill>
          <a:blip r:embed="rId2"/>
          <a:stretch>
            <a:fillRect/>
          </a:stretch>
        </p:blipFill>
        <p:spPr>
          <a:xfrm>
            <a:off x="540544" y="2677319"/>
            <a:ext cx="3810000" cy="3209925"/>
          </a:xfrm>
          <a:prstGeom prst="rect">
            <a:avLst/>
          </a:prstGeom>
        </p:spPr>
      </p:pic>
      <p:sp>
        <p:nvSpPr>
          <p:cNvPr id="8" name="Text Placeholder 7"/>
          <p:cNvSpPr>
            <a:spLocks noGrp="1"/>
          </p:cNvSpPr>
          <p:nvPr>
            <p:ph type="body" sz="quarter" idx="3"/>
          </p:nvPr>
        </p:nvSpPr>
        <p:spPr/>
        <p:txBody>
          <a:bodyPr/>
          <a:lstStyle/>
          <a:p>
            <a:r>
              <a:rPr lang="en-US" dirty="0" smtClean="0"/>
              <a:t>Italy Unified by 1870</a:t>
            </a:r>
            <a:endParaRPr lang="en-US" dirty="0"/>
          </a:p>
        </p:txBody>
      </p:sp>
      <p:pic>
        <p:nvPicPr>
          <p:cNvPr id="6" name="Content Placeholder 5"/>
          <p:cNvPicPr>
            <a:picLocks noGrp="1" noChangeAspect="1"/>
          </p:cNvPicPr>
          <p:nvPr>
            <p:ph sz="quarter" idx="4"/>
          </p:nvPr>
        </p:nvPicPr>
        <p:blipFill>
          <a:blip r:embed="rId3"/>
          <a:stretch>
            <a:fillRect/>
          </a:stretch>
        </p:blipFill>
        <p:spPr>
          <a:xfrm>
            <a:off x="5138125" y="2438400"/>
            <a:ext cx="3055575" cy="3687763"/>
          </a:xfrm>
          <a:prstGeom prst="rect">
            <a:avLst/>
          </a:prstGeom>
        </p:spPr>
      </p:pic>
    </p:spTree>
    <p:extLst>
      <p:ext uri="{BB962C8B-B14F-4D97-AF65-F5344CB8AC3E}">
        <p14:creationId xmlns:p14="http://schemas.microsoft.com/office/powerpoint/2010/main" val="1295046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iRespondGraphMast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818</TotalTime>
  <Words>487</Words>
  <Application>Microsoft Office PowerPoint</Application>
  <PresentationFormat>On-screen Show (4:3)</PresentationFormat>
  <Paragraphs>34</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Book Antiqua</vt:lpstr>
      <vt:lpstr>Calibri</vt:lpstr>
      <vt:lpstr>Century Gothic</vt:lpstr>
      <vt:lpstr>Apothecary</vt:lpstr>
      <vt:lpstr>iRespondGraphMaster</vt:lpstr>
      <vt:lpstr>Warm-up</vt:lpstr>
      <vt:lpstr>Congress of Vienna</vt:lpstr>
      <vt:lpstr>Restoring the Old order</vt:lpstr>
      <vt:lpstr>Klemens Von Metternich</vt:lpstr>
      <vt:lpstr>Metternich’s plan </vt:lpstr>
      <vt:lpstr>PowerPoint Presentation</vt:lpstr>
      <vt:lpstr>Victory</vt:lpstr>
      <vt:lpstr>PowerPoint Presentation</vt:lpstr>
      <vt:lpstr>New Nationalism</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Congress of Vienna</dc:title>
  <dc:creator>install</dc:creator>
  <cp:lastModifiedBy>Rebecca Rhinehart</cp:lastModifiedBy>
  <cp:revision>15</cp:revision>
  <dcterms:created xsi:type="dcterms:W3CDTF">2013-04-02T13:10:01Z</dcterms:created>
  <dcterms:modified xsi:type="dcterms:W3CDTF">2018-04-09T19:31:11Z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