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4"/>
  </p:notesMasterIdLst>
  <p:sldIdLst>
    <p:sldId id="258" r:id="rId3"/>
    <p:sldId id="256" r:id="rId4"/>
    <p:sldId id="257" r:id="rId5"/>
    <p:sldId id="276" r:id="rId6"/>
    <p:sldId id="259" r:id="rId7"/>
    <p:sldId id="260" r:id="rId8"/>
    <p:sldId id="261" r:id="rId9"/>
    <p:sldId id="277" r:id="rId10"/>
    <p:sldId id="263" r:id="rId11"/>
    <p:sldId id="264"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8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39334-EABF-4061-BF6A-70EBBE59B216}" type="datetimeFigureOut">
              <a:rPr lang="en-US" smtClean="0"/>
              <a:t>4/14/2017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051D0-1ED5-46A9-8655-46E3607DA87D}" type="slidenum">
              <a:rPr lang="en-US" smtClean="0"/>
              <a:t>‹#›</a:t>
            </a:fld>
            <a:endParaRPr lang="en-US"/>
          </a:p>
        </p:txBody>
      </p:sp>
    </p:spTree>
    <p:extLst>
      <p:ext uri="{BB962C8B-B14F-4D97-AF65-F5344CB8AC3E}">
        <p14:creationId xmlns:p14="http://schemas.microsoft.com/office/powerpoint/2010/main" val="926418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Meryl </a:t>
            </a:r>
            <a:r>
              <a:rPr lang="en-US" dirty="0" err="1" smtClean="0"/>
              <a:t>streep</a:t>
            </a:r>
            <a:r>
              <a:rPr lang="en-US" baseline="0" smtClean="0"/>
              <a:t> plays </a:t>
            </a:r>
            <a:r>
              <a:rPr lang="en-US" sz="1200" b="0" i="0" kern="1200" smtClean="0">
                <a:solidFill>
                  <a:schemeClr val="tx1"/>
                </a:solidFill>
                <a:effectLst/>
                <a:latin typeface="+mn-lt"/>
                <a:ea typeface="+mn-ea"/>
                <a:cs typeface="+mn-cs"/>
              </a:rPr>
              <a:t>Emmeline Pankhurst-</a:t>
            </a:r>
            <a:r>
              <a:rPr lang="en-US" sz="1200" b="0" i="0" kern="1200" baseline="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 British political activist and leader of the British suffragette movement</a:t>
            </a:r>
            <a:endParaRPr lang="en-US"/>
          </a:p>
        </p:txBody>
      </p:sp>
      <p:sp>
        <p:nvSpPr>
          <p:cNvPr id="4" name="Slide Number Placeholder 3"/>
          <p:cNvSpPr>
            <a:spLocks noGrp="1"/>
          </p:cNvSpPr>
          <p:nvPr>
            <p:ph type="sldNum" sz="quarter" idx="10"/>
          </p:nvPr>
        </p:nvSpPr>
        <p:spPr/>
        <p:txBody>
          <a:bodyPr/>
          <a:lstStyle/>
          <a:p>
            <a:fld id="{C46051D0-1ED5-46A9-8655-46E3607DA87D}" type="slidenum">
              <a:rPr lang="en-US" smtClean="0"/>
              <a:t>8</a:t>
            </a:fld>
            <a:endParaRPr lang="en-US"/>
          </a:p>
        </p:txBody>
      </p:sp>
    </p:spTree>
    <p:extLst>
      <p:ext uri="{BB962C8B-B14F-4D97-AF65-F5344CB8AC3E}">
        <p14:creationId xmlns:p14="http://schemas.microsoft.com/office/powerpoint/2010/main" val="3872009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2DEA5526-5AB8-4CD9-8119-EA12A6FDBFEB}" type="datetimeFigureOut">
              <a:rPr lang="en-US"/>
              <a:pPr>
                <a:defRPr/>
              </a:pPr>
              <a:t>4/14/2017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1872FE0-1DA7-4271-9DE7-181581C9B96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4AD716-FC13-4511-A656-E529D24D8507}" type="datetimeFigureOut">
              <a:rPr lang="en-US"/>
              <a:pPr>
                <a:defRPr/>
              </a:pPr>
              <a:t>4/14/2017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81EFAB-E125-4B13-A228-F13242A412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FB288F8F-D177-4D7B-9ABA-5EBCBF24895E}" type="datetimeFigureOut">
              <a:rPr lang="en-US"/>
              <a:pPr>
                <a:defRPr/>
              </a:pPr>
              <a:t>4/14/2017</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B4FDBF5-626F-44BE-82F6-06BE69F73A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2133600" cy="274638"/>
          </a:xfrm>
        </p:spPr>
        <p:txBody>
          <a:bodyPr/>
          <a:lstStyle>
            <a:lvl1pPr>
              <a:defRPr/>
            </a:lvl1pPr>
          </a:lstStyle>
          <a:p>
            <a:pPr>
              <a:defRPr/>
            </a:pPr>
            <a:fld id="{D01A7CD0-1A62-4157-8BAD-5FC21E4E18F3}" type="datetimeFigureOut">
              <a:rPr lang="en-US"/>
              <a:pPr>
                <a:defRPr/>
              </a:pPr>
              <a:t>4/14/2017</a:t>
            </a:fld>
            <a:endParaRPr lang="en-US"/>
          </a:p>
        </p:txBody>
      </p:sp>
      <p:sp>
        <p:nvSpPr>
          <p:cNvPr id="3" name="Footer Placeholder 2"/>
          <p:cNvSpPr>
            <a:spLocks noGrp="1"/>
          </p:cNvSpPr>
          <p:nvPr>
            <p:ph type="ftr" sz="quarter" idx="11"/>
          </p:nvPr>
        </p:nvSpPr>
        <p:spPr>
          <a:xfrm>
            <a:off x="2640013" y="6477000"/>
            <a:ext cx="5508625" cy="274638"/>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204200" y="6477000"/>
            <a:ext cx="733425" cy="274638"/>
          </a:xfrm>
        </p:spPr>
        <p:txBody>
          <a:bodyPr/>
          <a:lstStyle>
            <a:lvl1pPr>
              <a:defRPr/>
            </a:lvl1pPr>
          </a:lstStyle>
          <a:p>
            <a:pPr>
              <a:defRPr/>
            </a:pPr>
            <a:fld id="{BA86513A-4B30-4A4D-8F81-C42B34FD369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457200" y="1774825"/>
            <a:ext cx="8229600" cy="4625975"/>
          </a:xfrm>
          <a:prstGeom prst="rect">
            <a:avLst/>
          </a:prstGeo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fld id="{9C38E7CA-A5FF-42E8-8A8C-E7912E3C5A21}" type="datetimeFigureOut">
              <a:rPr lang="en-US"/>
              <a:pPr>
                <a:defRPr/>
              </a:pPr>
              <a:t>4/14/2017</a:t>
            </a:fld>
            <a:endParaRPr lang="en-US"/>
          </a:p>
        </p:txBody>
      </p:sp>
      <p:sp>
        <p:nvSpPr>
          <p:cNvPr id="5" name="Footer Placeholder 4"/>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3AF3E7E1-20FC-43BD-8BAF-21156BDFB11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a:prstGeom prst="rect">
            <a:avLst/>
          </a:prstGeo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a:prstGeom prst="rect">
            <a:avLst/>
          </a:prstGeo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fld id="{B3F507C8-6E82-4C54-9E0B-88E162F8B0DA}" type="datetimeFigureOut">
              <a:rPr lang="en-US"/>
              <a:pPr>
                <a:defRPr/>
              </a:pPr>
              <a:t>4/14/2017</a:t>
            </a:fld>
            <a:endParaRPr lang="en-US"/>
          </a:p>
        </p:txBody>
      </p:sp>
      <p:sp>
        <p:nvSpPr>
          <p:cNvPr id="7" name="Footer Placeholder 4"/>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EA3175D9-AC3C-4CE8-890D-4619429897E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a:prstGeom prst="rect">
            <a:avLst/>
          </a:prstGeo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fld id="{E4C28737-5566-4054-B70D-3E730C8867F6}" type="datetimeFigureOut">
              <a:rPr lang="en-US"/>
              <a:pPr>
                <a:defRPr/>
              </a:pPr>
              <a:t>4/14/2017</a:t>
            </a:fld>
            <a:endParaRPr lang="en-US"/>
          </a:p>
        </p:txBody>
      </p:sp>
      <p:sp>
        <p:nvSpPr>
          <p:cNvPr id="6" name="Footer Placeholder 4"/>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59BF2423-AAEB-4274-8B78-7EDBE33B962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a:prstGeom prst="rect">
            <a:avLst/>
          </a:prstGeo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a:prstGeom prst="rect">
            <a:avLst/>
          </a:prstGeo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fld id="{9832BA08-ACA9-488D-9C79-B4861ADB289F}" type="datetimeFigureOut">
              <a:rPr lang="en-US"/>
              <a:pPr>
                <a:defRPr/>
              </a:pPr>
              <a:t>4/14/2017</a:t>
            </a:fld>
            <a:endParaRPr lang="en-US"/>
          </a:p>
        </p:txBody>
      </p:sp>
      <p:sp>
        <p:nvSpPr>
          <p:cNvPr id="8" name="Footer Placeholder 4"/>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40254F66-C766-4C6A-9614-3A1A343033B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a:prstGeom prst="rect">
            <a:avLst/>
          </a:prstGeom>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fld id="{E72EDF67-22B2-4238-8FB2-19EB0C2FDC20}" type="datetimeFigureOut">
              <a:rPr lang="en-US"/>
              <a:pPr>
                <a:defRPr/>
              </a:pPr>
              <a:t>4/14/2017</a:t>
            </a:fld>
            <a:endParaRPr lang="en-US"/>
          </a:p>
        </p:txBody>
      </p:sp>
      <p:sp>
        <p:nvSpPr>
          <p:cNvPr id="4" name="Footer Placeholder 4"/>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C3FF183A-1D85-4A31-BFDC-70CF044607E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2133600" cy="274638"/>
          </a:xfrm>
          <a:prstGeom prst="rect">
            <a:avLst/>
          </a:prstGeom>
        </p:spPr>
        <p:txBody>
          <a:bodyPr/>
          <a:lstStyle>
            <a:lvl1pPr>
              <a:defRPr/>
            </a:lvl1pPr>
          </a:lstStyle>
          <a:p>
            <a:pPr>
              <a:defRPr/>
            </a:pPr>
            <a:fld id="{E7A3E861-0B7F-4C61-9353-566D5BF05987}" type="datetimeFigureOut">
              <a:rPr lang="en-US"/>
              <a:pPr>
                <a:defRPr/>
              </a:pPr>
              <a:t>4/14/2017</a:t>
            </a:fld>
            <a:endParaRPr lang="en-US"/>
          </a:p>
        </p:txBody>
      </p:sp>
      <p:sp>
        <p:nvSpPr>
          <p:cNvPr id="3" name="Footer Placeholder 2"/>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5A448686-6F89-4BFB-BEFE-79B95EB142C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a:prstGeom prst="rect">
            <a:avLst/>
          </a:prstGeo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457200" y="6477000"/>
            <a:ext cx="2133600" cy="274638"/>
          </a:xfrm>
          <a:prstGeom prst="rect">
            <a:avLst/>
          </a:prstGeom>
        </p:spPr>
        <p:txBody>
          <a:bodyPr/>
          <a:lstStyle>
            <a:lvl1pPr>
              <a:defRPr/>
            </a:lvl1pPr>
          </a:lstStyle>
          <a:p>
            <a:pPr>
              <a:defRPr/>
            </a:pPr>
            <a:fld id="{3A8B96D6-84E0-4B7F-BA0F-86DC19AC887D}" type="datetimeFigureOut">
              <a:rPr lang="en-US"/>
              <a:pPr>
                <a:defRPr/>
              </a:pPr>
              <a:t>4/14/2017</a:t>
            </a:fld>
            <a:endParaRPr lang="en-US"/>
          </a:p>
        </p:txBody>
      </p:sp>
      <p:sp>
        <p:nvSpPr>
          <p:cNvPr id="8" name="Footer Placeholder 5"/>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5B28A037-00E7-401E-B88D-200B5E2135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38E7CA-A5FF-42E8-8A8C-E7912E3C5A21}" type="datetimeFigureOut">
              <a:rPr lang="en-US"/>
              <a:pPr>
                <a:defRPr/>
              </a:pPr>
              <a:t>4/14/2017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F3E7E1-20FC-43BD-8BAF-21156BDFB11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a:prstGeom prst="rect">
            <a:avLst/>
          </a:prstGeo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prstGeom prst="rect">
            <a:avLst/>
          </a:prstGeo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a:prstGeom prst="rect">
            <a:avLst/>
          </a:prstGeom>
        </p:spPr>
        <p:txBody>
          <a:bodyPr/>
          <a:lstStyle>
            <a:lvl1pPr>
              <a:defRPr/>
            </a:lvl1pPr>
          </a:lstStyle>
          <a:p>
            <a:pPr>
              <a:defRPr/>
            </a:pPr>
            <a:fld id="{24CDEB44-0F8C-484A-AF66-0984CE47B1CA}" type="datetimeFigureOut">
              <a:rPr lang="en-US"/>
              <a:pPr>
                <a:defRPr/>
              </a:pPr>
              <a:t>4/14/2017</a:t>
            </a:fld>
            <a:endParaRPr lang="en-US"/>
          </a:p>
        </p:txBody>
      </p:sp>
      <p:sp>
        <p:nvSpPr>
          <p:cNvPr id="8" name="Footer Placeholder 5"/>
          <p:cNvSpPr>
            <a:spLocks noGrp="1"/>
          </p:cNvSpPr>
          <p:nvPr>
            <p:ph type="ftr" sz="quarter" idx="11"/>
          </p:nvPr>
        </p:nvSpPr>
        <p:spPr>
          <a:xfrm>
            <a:off x="3035300" y="1169988"/>
            <a:ext cx="5194300" cy="201612"/>
          </a:xfrm>
          <a:prstGeom prst="rect">
            <a:avLst/>
          </a:prstGeo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F243342E-2267-4A4C-BF54-9BBC05F154E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a:prstGeom prst="rect">
            <a:avLst/>
          </a:prstGeo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74825"/>
            <a:ext cx="8229600" cy="462597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fld id="{8D4AD716-FC13-4511-A656-E529D24D8507}" type="datetimeFigureOut">
              <a:rPr lang="en-US"/>
              <a:pPr>
                <a:defRPr/>
              </a:pPr>
              <a:t>4/14/2017</a:t>
            </a:fld>
            <a:endParaRPr lang="en-US"/>
          </a:p>
        </p:txBody>
      </p:sp>
      <p:sp>
        <p:nvSpPr>
          <p:cNvPr id="5" name="Footer Placeholder 4"/>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6D81EFAB-E125-4B13-A228-F13242A412C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a:prstGeom prst="rect">
            <a:avLst/>
          </a:prstGeo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fld id="{FB288F8F-D177-4D7B-9ABA-5EBCBF24895E}" type="datetimeFigureOut">
              <a:rPr lang="en-US"/>
              <a:pPr>
                <a:defRPr/>
              </a:pPr>
              <a:t>4/14/2017</a:t>
            </a:fld>
            <a:endParaRPr lang="en-US"/>
          </a:p>
        </p:txBody>
      </p:sp>
      <p:sp>
        <p:nvSpPr>
          <p:cNvPr id="7" name="Footer Placeholder 4"/>
          <p:cNvSpPr>
            <a:spLocks noGrp="1"/>
          </p:cNvSpPr>
          <p:nvPr>
            <p:ph type="ftr" sz="quarter" idx="11"/>
          </p:nvPr>
        </p:nvSpPr>
        <p:spPr>
          <a:xfrm>
            <a:off x="2640013" y="6376988"/>
            <a:ext cx="3836987" cy="365125"/>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9B4FDBF5-626F-44BE-82F6-06BE69F73AF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2133600" cy="274638"/>
          </a:xfrm>
          <a:prstGeom prst="rect">
            <a:avLst/>
          </a:prstGeom>
        </p:spPr>
        <p:txBody>
          <a:bodyPr/>
          <a:lstStyle>
            <a:lvl1pPr>
              <a:defRPr/>
            </a:lvl1pPr>
          </a:lstStyle>
          <a:p>
            <a:pPr>
              <a:defRPr/>
            </a:pPr>
            <a:fld id="{D01A7CD0-1A62-4157-8BAD-5FC21E4E18F3}" type="datetimeFigureOut">
              <a:rPr lang="en-US"/>
              <a:pPr>
                <a:defRPr/>
              </a:pPr>
              <a:t>4/14/2017</a:t>
            </a:fld>
            <a:endParaRPr lang="en-US"/>
          </a:p>
        </p:txBody>
      </p:sp>
      <p:sp>
        <p:nvSpPr>
          <p:cNvPr id="3" name="Footer Placeholder 2"/>
          <p:cNvSpPr>
            <a:spLocks noGrp="1"/>
          </p:cNvSpPr>
          <p:nvPr>
            <p:ph type="ftr" sz="quarter" idx="11"/>
          </p:nvPr>
        </p:nvSpPr>
        <p:spPr>
          <a:xfrm>
            <a:off x="2640013" y="6477000"/>
            <a:ext cx="5508625" cy="274638"/>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BA86513A-4B30-4A4D-8F81-C42B34FD36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3F507C8-6E82-4C54-9E0B-88E162F8B0DA}" type="datetimeFigureOut">
              <a:rPr lang="en-US"/>
              <a:pPr>
                <a:defRPr/>
              </a:pPr>
              <a:t>4/14/2017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A3175D9-AC3C-4CE8-890D-4619429897E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C28737-5566-4054-B70D-3E730C8867F6}" type="datetimeFigureOut">
              <a:rPr lang="en-US"/>
              <a:pPr>
                <a:defRPr/>
              </a:pPr>
              <a:t>4/14/2017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BF2423-AAEB-4274-8B78-7EDBE33B96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32BA08-ACA9-488D-9C79-B4861ADB289F}" type="datetimeFigureOut">
              <a:rPr lang="en-US"/>
              <a:pPr>
                <a:defRPr/>
              </a:pPr>
              <a:t>4/14/2017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254F66-C766-4C6A-9614-3A1A343033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2EDF67-22B2-4238-8FB2-19EB0C2FDC20}" type="datetimeFigureOut">
              <a:rPr lang="en-US"/>
              <a:pPr>
                <a:defRPr/>
              </a:pPr>
              <a:t>4/14/2017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FF183A-1D85-4A31-BFDC-70CF044607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7A3E861-0B7F-4C61-9353-566D5BF05987}" type="datetimeFigureOut">
              <a:rPr lang="en-US"/>
              <a:pPr>
                <a:defRPr/>
              </a:pPr>
              <a:t>4/14/2017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A448686-6F89-4BFB-BEFE-79B95EB142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3A8B96D6-84E0-4B7F-BA0F-86DC19AC887D}" type="datetimeFigureOut">
              <a:rPr lang="en-US"/>
              <a:pPr>
                <a:defRPr/>
              </a:pPr>
              <a:t>4/14/2017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B28A037-00E7-401E-B88D-200B5E2135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24CDEB44-0F8C-484A-AF66-0984CE47B1CA}" type="datetimeFigureOut">
              <a:rPr lang="en-US"/>
              <a:pPr>
                <a:defRPr/>
              </a:pPr>
              <a:t>4/14/2017</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F243342E-2267-4A4C-BF54-9BBC05F154E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09CE5431-24A0-45E3-83A0-6C8798D3675B}" type="datetimeFigureOut">
              <a:rPr lang="en-US"/>
              <a:pPr>
                <a:defRPr/>
              </a:pPr>
              <a:t>4/14/2017</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6F7C3000-37A2-446B-A035-27D2D5C438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1" r:id="rId2"/>
    <p:sldLayoutId id="2147483674" r:id="rId3"/>
    <p:sldLayoutId id="2147483670" r:id="rId4"/>
    <p:sldLayoutId id="2147483669" r:id="rId5"/>
    <p:sldLayoutId id="2147483668" r:id="rId6"/>
    <p:sldLayoutId id="2147483675" r:id="rId7"/>
    <p:sldLayoutId id="2147483676" r:id="rId8"/>
    <p:sldLayoutId id="2147483677" r:id="rId9"/>
    <p:sldLayoutId id="2147483667" r:id="rId10"/>
    <p:sldLayoutId id="2147483678" r:id="rId11"/>
    <p:sldLayoutId id="2147483672" r:id="rId12"/>
  </p:sldLayoutIdLst>
  <p:txStyles>
    <p:titleStyle>
      <a:lvl1pPr algn="l" rtl="0" fontAlgn="base">
        <a:spcBef>
          <a:spcPct val="0"/>
        </a:spcBef>
        <a:spcAft>
          <a:spcPct val="0"/>
        </a:spcAft>
        <a:defRPr sz="4500" b="1" kern="1200">
          <a:solidFill>
            <a:srgbClr val="D71E5F"/>
          </a:solidFill>
          <a:latin typeface="+mj-lt"/>
          <a:ea typeface="+mj-ea"/>
          <a:cs typeface="+mj-cs"/>
        </a:defRPr>
      </a:lvl1pPr>
      <a:lvl2pPr algn="l" rtl="0" fontAlgn="base">
        <a:spcBef>
          <a:spcPct val="0"/>
        </a:spcBef>
        <a:spcAft>
          <a:spcPct val="0"/>
        </a:spcAft>
        <a:defRPr sz="4500" b="1">
          <a:solidFill>
            <a:srgbClr val="D71E5F"/>
          </a:solidFill>
          <a:latin typeface="Corbel" pitchFamily="34" charset="0"/>
        </a:defRPr>
      </a:lvl2pPr>
      <a:lvl3pPr algn="l" rtl="0" fontAlgn="base">
        <a:spcBef>
          <a:spcPct val="0"/>
        </a:spcBef>
        <a:spcAft>
          <a:spcPct val="0"/>
        </a:spcAft>
        <a:defRPr sz="4500" b="1">
          <a:solidFill>
            <a:srgbClr val="D71E5F"/>
          </a:solidFill>
          <a:latin typeface="Corbel" pitchFamily="34" charset="0"/>
        </a:defRPr>
      </a:lvl3pPr>
      <a:lvl4pPr algn="l" rtl="0" fontAlgn="base">
        <a:spcBef>
          <a:spcPct val="0"/>
        </a:spcBef>
        <a:spcAft>
          <a:spcPct val="0"/>
        </a:spcAft>
        <a:defRPr sz="4500" b="1">
          <a:solidFill>
            <a:srgbClr val="D71E5F"/>
          </a:solidFill>
          <a:latin typeface="Corbel" pitchFamily="34" charset="0"/>
        </a:defRPr>
      </a:lvl4pPr>
      <a:lvl5pPr algn="l" rtl="0" fontAlgn="base">
        <a:spcBef>
          <a:spcPct val="0"/>
        </a:spcBef>
        <a:spcAft>
          <a:spcPct val="0"/>
        </a:spcAft>
        <a:defRPr sz="4500" b="1">
          <a:solidFill>
            <a:srgbClr val="D71E5F"/>
          </a:solidFill>
          <a:latin typeface="Corbel" pitchFamily="34" charset="0"/>
        </a:defRPr>
      </a:lvl5pPr>
      <a:lvl6pPr marL="457200" algn="l" rtl="0" fontAlgn="base">
        <a:spcBef>
          <a:spcPct val="0"/>
        </a:spcBef>
        <a:spcAft>
          <a:spcPct val="0"/>
        </a:spcAft>
        <a:defRPr sz="4500" b="1">
          <a:solidFill>
            <a:srgbClr val="D71E5F"/>
          </a:solidFill>
          <a:latin typeface="Corbel" pitchFamily="34" charset="0"/>
        </a:defRPr>
      </a:lvl6pPr>
      <a:lvl7pPr marL="914400" algn="l" rtl="0" fontAlgn="base">
        <a:spcBef>
          <a:spcPct val="0"/>
        </a:spcBef>
        <a:spcAft>
          <a:spcPct val="0"/>
        </a:spcAft>
        <a:defRPr sz="4500" b="1">
          <a:solidFill>
            <a:srgbClr val="D71E5F"/>
          </a:solidFill>
          <a:latin typeface="Corbel" pitchFamily="34" charset="0"/>
        </a:defRPr>
      </a:lvl7pPr>
      <a:lvl8pPr marL="1371600" algn="l" rtl="0" fontAlgn="base">
        <a:spcBef>
          <a:spcPct val="0"/>
        </a:spcBef>
        <a:spcAft>
          <a:spcPct val="0"/>
        </a:spcAft>
        <a:defRPr sz="4500" b="1">
          <a:solidFill>
            <a:srgbClr val="D71E5F"/>
          </a:solidFill>
          <a:latin typeface="Corbel" pitchFamily="34" charset="0"/>
        </a:defRPr>
      </a:lvl8pPr>
      <a:lvl9pPr marL="1828800" algn="l" rtl="0" fontAlgn="base">
        <a:spcBef>
          <a:spcPct val="0"/>
        </a:spcBef>
        <a:spcAft>
          <a:spcPct val="0"/>
        </a:spcAft>
        <a:defRPr sz="4500" b="1">
          <a:solidFill>
            <a:srgbClr val="D71E5F"/>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DE6C36"/>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F9B639"/>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CF6DA4"/>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40" name="CorrectBarGroup"/>
          <p:cNvGrpSpPr/>
          <p:nvPr userDrawn="1"/>
        </p:nvGrpSpPr>
        <p:grpSpPr>
          <a:xfrm>
            <a:off x="1270000" y="3175000"/>
            <a:ext cx="2667000" cy="2540000"/>
            <a:chOff x="1270000" y="3175000"/>
            <a:chExt cx="2667000" cy="2540000"/>
          </a:xfrm>
        </p:grpSpPr>
        <p:sp>
          <p:nvSpPr>
            <p:cNvPr id="12"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PercentLabelGroup"/>
          <p:cNvGrpSpPr/>
          <p:nvPr userDrawn="1"/>
        </p:nvGrpSpPr>
        <p:grpSpPr>
          <a:xfrm>
            <a:off x="1270000" y="1270000"/>
            <a:ext cx="7429500" cy="317500"/>
            <a:chOff x="1270000" y="1270000"/>
            <a:chExt cx="7429500" cy="317500"/>
          </a:xfrm>
        </p:grpSpPr>
        <p:sp>
          <p:nvSpPr>
            <p:cNvPr id="11"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4"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7"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3"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1" name="IncorrectBarGroup"/>
          <p:cNvGrpSpPr/>
          <p:nvPr userDrawn="1"/>
        </p:nvGrpSpPr>
        <p:grpSpPr>
          <a:xfrm>
            <a:off x="4445000" y="1905000"/>
            <a:ext cx="4254500" cy="3810000"/>
            <a:chOff x="4445000" y="1905000"/>
            <a:chExt cx="4254500" cy="3810000"/>
          </a:xfrm>
        </p:grpSpPr>
        <p:sp>
          <p:nvSpPr>
            <p:cNvPr id="18"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XLabelGroup"/>
          <p:cNvGrpSpPr/>
          <p:nvPr userDrawn="1"/>
        </p:nvGrpSpPr>
        <p:grpSpPr>
          <a:xfrm>
            <a:off x="1270000" y="5842000"/>
            <a:ext cx="7429500" cy="317500"/>
            <a:chOff x="1270000" y="5842000"/>
            <a:chExt cx="7429500" cy="317500"/>
          </a:xfrm>
        </p:grpSpPr>
        <p:sp>
          <p:nvSpPr>
            <p:cNvPr id="13"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6"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9"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22"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5"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9" name="AxisLineGroup"/>
          <p:cNvGrpSpPr/>
          <p:nvPr userDrawn="1"/>
        </p:nvGrpSpPr>
        <p:grpSpPr>
          <a:xfrm>
            <a:off x="889000" y="1587500"/>
            <a:ext cx="8001000" cy="4127500"/>
            <a:chOff x="889000" y="1587500"/>
            <a:chExt cx="8001000" cy="4127500"/>
          </a:xfrm>
        </p:grpSpPr>
        <p:cxnSp>
          <p:nvCxnSpPr>
            <p:cNvPr id="26"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7" name="YLabelGroup"/>
          <p:cNvGrpSpPr/>
          <p:nvPr userDrawn="1"/>
        </p:nvGrpSpPr>
        <p:grpSpPr>
          <a:xfrm>
            <a:off x="254000" y="1841500"/>
            <a:ext cx="762000" cy="3937000"/>
            <a:chOff x="254000" y="1841500"/>
            <a:chExt cx="762000" cy="3937000"/>
          </a:xfrm>
        </p:grpSpPr>
        <p:sp>
          <p:nvSpPr>
            <p:cNvPr id="29"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31"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3"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5"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fontAlgn="base">
        <a:spcBef>
          <a:spcPct val="0"/>
        </a:spcBef>
        <a:spcAft>
          <a:spcPct val="0"/>
        </a:spcAft>
        <a:defRPr sz="4500" b="1" kern="1200">
          <a:solidFill>
            <a:srgbClr val="D71E5F"/>
          </a:solidFill>
          <a:latin typeface="+mj-lt"/>
          <a:ea typeface="+mj-ea"/>
          <a:cs typeface="+mj-cs"/>
        </a:defRPr>
      </a:lvl1pPr>
      <a:lvl2pPr algn="l" rtl="0" fontAlgn="base">
        <a:spcBef>
          <a:spcPct val="0"/>
        </a:spcBef>
        <a:spcAft>
          <a:spcPct val="0"/>
        </a:spcAft>
        <a:defRPr sz="4500" b="1">
          <a:solidFill>
            <a:srgbClr val="D71E5F"/>
          </a:solidFill>
          <a:latin typeface="Corbel" pitchFamily="34" charset="0"/>
        </a:defRPr>
      </a:lvl2pPr>
      <a:lvl3pPr algn="l" rtl="0" fontAlgn="base">
        <a:spcBef>
          <a:spcPct val="0"/>
        </a:spcBef>
        <a:spcAft>
          <a:spcPct val="0"/>
        </a:spcAft>
        <a:defRPr sz="4500" b="1">
          <a:solidFill>
            <a:srgbClr val="D71E5F"/>
          </a:solidFill>
          <a:latin typeface="Corbel" pitchFamily="34" charset="0"/>
        </a:defRPr>
      </a:lvl3pPr>
      <a:lvl4pPr algn="l" rtl="0" fontAlgn="base">
        <a:spcBef>
          <a:spcPct val="0"/>
        </a:spcBef>
        <a:spcAft>
          <a:spcPct val="0"/>
        </a:spcAft>
        <a:defRPr sz="4500" b="1">
          <a:solidFill>
            <a:srgbClr val="D71E5F"/>
          </a:solidFill>
          <a:latin typeface="Corbel" pitchFamily="34" charset="0"/>
        </a:defRPr>
      </a:lvl4pPr>
      <a:lvl5pPr algn="l" rtl="0" fontAlgn="base">
        <a:spcBef>
          <a:spcPct val="0"/>
        </a:spcBef>
        <a:spcAft>
          <a:spcPct val="0"/>
        </a:spcAft>
        <a:defRPr sz="4500" b="1">
          <a:solidFill>
            <a:srgbClr val="D71E5F"/>
          </a:solidFill>
          <a:latin typeface="Corbel" pitchFamily="34" charset="0"/>
        </a:defRPr>
      </a:lvl5pPr>
      <a:lvl6pPr marL="457200" algn="l" rtl="0" fontAlgn="base">
        <a:spcBef>
          <a:spcPct val="0"/>
        </a:spcBef>
        <a:spcAft>
          <a:spcPct val="0"/>
        </a:spcAft>
        <a:defRPr sz="4500" b="1">
          <a:solidFill>
            <a:srgbClr val="D71E5F"/>
          </a:solidFill>
          <a:latin typeface="Corbel" pitchFamily="34" charset="0"/>
        </a:defRPr>
      </a:lvl6pPr>
      <a:lvl7pPr marL="914400" algn="l" rtl="0" fontAlgn="base">
        <a:spcBef>
          <a:spcPct val="0"/>
        </a:spcBef>
        <a:spcAft>
          <a:spcPct val="0"/>
        </a:spcAft>
        <a:defRPr sz="4500" b="1">
          <a:solidFill>
            <a:srgbClr val="D71E5F"/>
          </a:solidFill>
          <a:latin typeface="Corbel" pitchFamily="34" charset="0"/>
        </a:defRPr>
      </a:lvl7pPr>
      <a:lvl8pPr marL="1371600" algn="l" rtl="0" fontAlgn="base">
        <a:spcBef>
          <a:spcPct val="0"/>
        </a:spcBef>
        <a:spcAft>
          <a:spcPct val="0"/>
        </a:spcAft>
        <a:defRPr sz="4500" b="1">
          <a:solidFill>
            <a:srgbClr val="D71E5F"/>
          </a:solidFill>
          <a:latin typeface="Corbel" pitchFamily="34" charset="0"/>
        </a:defRPr>
      </a:lvl8pPr>
      <a:lvl9pPr marL="1828800" algn="l" rtl="0" fontAlgn="base">
        <a:spcBef>
          <a:spcPct val="0"/>
        </a:spcBef>
        <a:spcAft>
          <a:spcPct val="0"/>
        </a:spcAft>
        <a:defRPr sz="4500" b="1">
          <a:solidFill>
            <a:srgbClr val="D71E5F"/>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DE6C36"/>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F9B639"/>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CF6DA4"/>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1OgO5b6HxXA"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solidFill>
                  <a:schemeClr val="accent1">
                    <a:satMod val="150000"/>
                  </a:schemeClr>
                </a:solidFill>
              </a:rPr>
              <a:t>Bellringer</a:t>
            </a:r>
            <a:endParaRPr lang="en-US" dirty="0">
              <a:solidFill>
                <a:schemeClr val="accent1">
                  <a:satMod val="150000"/>
                </a:schemeClr>
              </a:solidFill>
            </a:endParaRPr>
          </a:p>
        </p:txBody>
      </p:sp>
      <p:sp>
        <p:nvSpPr>
          <p:cNvPr id="3" name="Content Placeholder 2"/>
          <p:cNvSpPr>
            <a:spLocks noGrp="1"/>
          </p:cNvSpPr>
          <p:nvPr>
            <p:ph idx="1"/>
          </p:nvPr>
        </p:nvSpPr>
        <p:spPr>
          <a:xfrm>
            <a:off x="152400" y="1524001"/>
            <a:ext cx="8763000" cy="4876800"/>
          </a:xfrm>
        </p:spPr>
        <p:txBody>
          <a:bodyPr/>
          <a:lstStyle/>
          <a:p>
            <a:r>
              <a:rPr lang="en-US" dirty="0" smtClean="0"/>
              <a:t>What did you </a:t>
            </a:r>
            <a:r>
              <a:rPr lang="en-US" dirty="0" smtClean="0"/>
              <a:t>learn about the process  of Industrialization </a:t>
            </a:r>
            <a:r>
              <a:rPr lang="en-US" dirty="0" smtClean="0"/>
              <a:t>from creating </a:t>
            </a:r>
            <a:r>
              <a:rPr lang="en-US" dirty="0" err="1" smtClean="0"/>
              <a:t>Rhinehartown</a:t>
            </a:r>
            <a:r>
              <a:rPr lang="en-US" dirty="0" smtClean="0"/>
              <a:t>?</a:t>
            </a:r>
            <a:endParaRPr lang="en-US" dirty="0" smtClean="0"/>
          </a:p>
          <a:p>
            <a:r>
              <a:rPr lang="en-US" dirty="0" smtClean="0"/>
              <a:t>What does the word </a:t>
            </a:r>
            <a:r>
              <a:rPr lang="en-US" i="1" dirty="0" smtClean="0"/>
              <a:t>Urban</a:t>
            </a:r>
            <a:r>
              <a:rPr lang="en-US" dirty="0" smtClean="0"/>
              <a:t> mean?</a:t>
            </a:r>
          </a:p>
          <a:p>
            <a:r>
              <a:rPr lang="en-US" dirty="0" smtClean="0"/>
              <a:t>Roles of women during this time in history were?</a:t>
            </a:r>
          </a:p>
          <a:p>
            <a:pPr lvl="1"/>
            <a:r>
              <a:rPr lang="en-US" dirty="0" smtClean="0"/>
              <a:t>Urban- pertaining to a city;</a:t>
            </a:r>
            <a:r>
              <a:rPr lang="en-US" i="1" dirty="0" smtClean="0"/>
              <a:t> urbanization- </a:t>
            </a:r>
            <a:r>
              <a:rPr lang="en-US" dirty="0" smtClean="0"/>
              <a:t>city building and the movement of people to cities.</a:t>
            </a:r>
          </a:p>
          <a:p>
            <a:pPr lvl="1"/>
            <a:r>
              <a:rPr lang="en-US" dirty="0" smtClean="0"/>
              <a:t>Roles of Women</a:t>
            </a:r>
          </a:p>
          <a:p>
            <a:pPr lvl="2"/>
            <a:r>
              <a:rPr lang="en-US" dirty="0" smtClean="0"/>
              <a:t>Maintained the house and worked in the factories</a:t>
            </a:r>
          </a:p>
          <a:p>
            <a:pPr lvl="2"/>
            <a:r>
              <a:rPr lang="en-US" dirty="0" smtClean="0"/>
              <a:t>Little education</a:t>
            </a:r>
          </a:p>
          <a:p>
            <a:pPr lvl="2"/>
            <a:r>
              <a:rPr lang="en-US" dirty="0" smtClean="0"/>
              <a:t>Paid little for the same work</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1000"/>
                                        <p:tgtEl>
                                          <p:spTgt spid="3">
                                            <p:txEl>
                                              <p:pRg st="4" end="4"/>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heckerboard(across)">
                                      <p:cBhvr>
                                        <p:cTn id="15" dur="1000"/>
                                        <p:tgtEl>
                                          <p:spTgt spid="3">
                                            <p:txEl>
                                              <p:pRg st="5" end="5"/>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heckerboard(across)">
                                      <p:cBhvr>
                                        <p:cTn id="18" dur="1000"/>
                                        <p:tgtEl>
                                          <p:spTgt spid="3">
                                            <p:txEl>
                                              <p:pRg st="6" end="6"/>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checkerboard(across)">
                                      <p:cBhvr>
                                        <p:cTn id="2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Questions</a:t>
            </a:r>
            <a:endParaRPr lang="en-US" dirty="0">
              <a:solidFill>
                <a:schemeClr val="accent1">
                  <a:satMod val="150000"/>
                </a:schemeClr>
              </a:solidFill>
            </a:endParaRPr>
          </a:p>
        </p:txBody>
      </p:sp>
      <p:sp>
        <p:nvSpPr>
          <p:cNvPr id="21506" name="Content Placeholder 2"/>
          <p:cNvSpPr>
            <a:spLocks noGrp="1"/>
          </p:cNvSpPr>
          <p:nvPr>
            <p:ph idx="1"/>
          </p:nvPr>
        </p:nvSpPr>
        <p:spPr/>
        <p:txBody>
          <a:bodyPr/>
          <a:lstStyle/>
          <a:p>
            <a:r>
              <a:rPr lang="en-US" smtClean="0"/>
              <a:t>Name some ways this type of work affected family life.</a:t>
            </a:r>
          </a:p>
          <a:p>
            <a:r>
              <a:rPr lang="en-US" smtClean="0"/>
              <a:t>How is this type of work affecting the women’s bodies?</a:t>
            </a:r>
          </a:p>
          <a:p>
            <a:r>
              <a:rPr lang="en-US" smtClean="0"/>
              <a:t>Do women still work in coal mines today?</a:t>
            </a:r>
          </a:p>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Effects of Industrialization</a:t>
            </a:r>
            <a:endParaRPr lang="en-US" dirty="0">
              <a:solidFill>
                <a:schemeClr val="accent1">
                  <a:satMod val="150000"/>
                </a:schemeClr>
              </a:solidFill>
            </a:endParaRPr>
          </a:p>
        </p:txBody>
      </p:sp>
      <p:sp>
        <p:nvSpPr>
          <p:cNvPr id="22530" name="Content Placeholder 2"/>
          <p:cNvSpPr>
            <a:spLocks noGrp="1"/>
          </p:cNvSpPr>
          <p:nvPr>
            <p:ph idx="1"/>
          </p:nvPr>
        </p:nvSpPr>
        <p:spPr/>
        <p:txBody>
          <a:bodyPr/>
          <a:lstStyle/>
          <a:p>
            <a:r>
              <a:rPr lang="en-US" smtClean="0"/>
              <a:t>Shifted world balance of power. How?</a:t>
            </a:r>
          </a:p>
          <a:p>
            <a:r>
              <a:rPr lang="en-US" smtClean="0"/>
              <a:t>Increased competition in industrialized nations and poverty in less developed nations.</a:t>
            </a:r>
          </a:p>
          <a:p>
            <a:r>
              <a:rPr lang="en-US" smtClean="0"/>
              <a:t>Industrialized countries viewed poor countries as markets for their manufactured products</a:t>
            </a:r>
          </a:p>
          <a:p>
            <a:r>
              <a:rPr lang="en-US" smtClean="0"/>
              <a:t>Industrialization gave Europe tremendous economic power. How?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2" cstate="print"/>
          <a:srcRect/>
          <a:stretch>
            <a:fillRect/>
          </a:stretch>
        </p:blipFill>
        <p:spPr bwMode="auto">
          <a:xfrm>
            <a:off x="-3673" y="0"/>
            <a:ext cx="9147673" cy="6890106"/>
          </a:xfrm>
          <a:prstGeom prst="rect">
            <a:avLst/>
          </a:prstGeom>
          <a:solidFill>
            <a:schemeClr val="tx1">
              <a:lumMod val="85000"/>
            </a:schemeClr>
          </a:solidFill>
          <a:ln w="9525">
            <a:noFill/>
            <a:miter lim="800000"/>
            <a:headEnd/>
            <a:tailEnd/>
          </a:ln>
        </p:spPr>
      </p:pic>
      <p:sp>
        <p:nvSpPr>
          <p:cNvPr id="2" name="Title 1"/>
          <p:cNvSpPr>
            <a:spLocks noGrp="1"/>
          </p:cNvSpPr>
          <p:nvPr>
            <p:ph type="ctrTitle"/>
          </p:nvPr>
        </p:nvSpPr>
        <p:spPr>
          <a:xfrm>
            <a:off x="-3673" y="5257800"/>
            <a:ext cx="9147673" cy="1371600"/>
          </a:xfrm>
          <a:solidFill>
            <a:schemeClr val="tx1">
              <a:lumMod val="95000"/>
              <a:alpha val="70000"/>
            </a:schemeClr>
          </a:solidFill>
        </p:spPr>
        <p:txBody>
          <a:bodyPr>
            <a:normAutofit fontScale="90000"/>
          </a:bodyPr>
          <a:lstStyle/>
          <a:p>
            <a:pPr fontAlgn="auto">
              <a:spcAft>
                <a:spcPts val="0"/>
              </a:spcAft>
              <a:defRPr/>
            </a:pPr>
            <a:r>
              <a:rPr lang="en-US" dirty="0" smtClean="0">
                <a:solidFill>
                  <a:schemeClr val="accent1">
                    <a:satMod val="150000"/>
                  </a:schemeClr>
                </a:solidFill>
              </a:rPr>
              <a:t>Urbanization</a:t>
            </a:r>
            <a:br>
              <a:rPr lang="en-US" dirty="0" smtClean="0">
                <a:solidFill>
                  <a:schemeClr val="accent1">
                    <a:satMod val="150000"/>
                  </a:schemeClr>
                </a:solidFill>
              </a:rPr>
            </a:br>
            <a:r>
              <a:rPr lang="en-US" dirty="0" smtClean="0">
                <a:solidFill>
                  <a:schemeClr val="accent1">
                    <a:satMod val="150000"/>
                  </a:schemeClr>
                </a:solidFill>
              </a:rPr>
              <a:t>Roles of Women</a:t>
            </a:r>
            <a:br>
              <a:rPr lang="en-US" dirty="0" smtClean="0">
                <a:solidFill>
                  <a:schemeClr val="accent1">
                    <a:satMod val="150000"/>
                  </a:schemeClr>
                </a:solidFill>
              </a:rPr>
            </a:br>
            <a:r>
              <a:rPr lang="en-US" dirty="0" smtClean="0">
                <a:solidFill>
                  <a:schemeClr val="accent1">
                    <a:satMod val="150000"/>
                  </a:schemeClr>
                </a:solidFill>
              </a:rPr>
              <a:t/>
            </a:r>
            <a:br>
              <a:rPr lang="en-US" dirty="0" smtClean="0">
                <a:solidFill>
                  <a:schemeClr val="accent1">
                    <a:satMod val="150000"/>
                  </a:schemeClr>
                </a:solidFill>
              </a:rPr>
            </a:br>
            <a:endParaRPr lang="en-US" dirty="0">
              <a:solidFill>
                <a:schemeClr val="accent1">
                  <a:satMod val="150000"/>
                </a:schemeClr>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76800" y="42982"/>
            <a:ext cx="4267200" cy="4148017"/>
          </a:xfrm>
          <a:prstGeom prst="rect">
            <a:avLst/>
          </a:prstGeom>
        </p:spPr>
      </p:pic>
      <p:sp>
        <p:nvSpPr>
          <p:cNvPr id="2" name="Title 1"/>
          <p:cNvSpPr>
            <a:spLocks noGrp="1"/>
          </p:cNvSpPr>
          <p:nvPr>
            <p:ph type="title"/>
          </p:nvPr>
        </p:nvSpPr>
        <p:spPr/>
        <p:txBody>
          <a:bodyPr/>
          <a:lstStyle/>
          <a:p>
            <a:pPr fontAlgn="auto">
              <a:spcAft>
                <a:spcPts val="0"/>
              </a:spcAft>
              <a:defRPr/>
            </a:pPr>
            <a:endParaRPr lang="en-US" dirty="0">
              <a:solidFill>
                <a:schemeClr val="accent1">
                  <a:satMod val="150000"/>
                </a:schemeClr>
              </a:solidFill>
            </a:endParaRPr>
          </a:p>
        </p:txBody>
      </p:sp>
      <p:pic>
        <p:nvPicPr>
          <p:cNvPr id="15364" name="Picture 3"/>
          <p:cNvPicPr>
            <a:picLocks noChangeAspect="1" noChangeArrowheads="1"/>
          </p:cNvPicPr>
          <p:nvPr/>
        </p:nvPicPr>
        <p:blipFill>
          <a:blip r:embed="rId3" cstate="print"/>
          <a:srcRect/>
          <a:stretch>
            <a:fillRect/>
          </a:stretch>
        </p:blipFill>
        <p:spPr bwMode="auto">
          <a:xfrm>
            <a:off x="-66455" y="-46800"/>
            <a:ext cx="5019953" cy="3551999"/>
          </a:xfrm>
          <a:prstGeom prst="rect">
            <a:avLst/>
          </a:prstGeom>
          <a:noFill/>
          <a:ln w="9525">
            <a:noFill/>
            <a:miter lim="800000"/>
            <a:headEnd/>
            <a:tailEnd/>
          </a:ln>
        </p:spPr>
      </p:pic>
      <p:pic>
        <p:nvPicPr>
          <p:cNvPr id="4" name="Content Placeholder 3"/>
          <p:cNvPicPr>
            <a:picLocks noGrp="1" noChangeAspect="1"/>
          </p:cNvPicPr>
          <p:nvPr>
            <p:ph idx="1"/>
          </p:nvPr>
        </p:nvPicPr>
        <p:blipFill rotWithShape="1">
          <a:blip r:embed="rId4"/>
          <a:srcRect t="1934" r="10940" b="7129"/>
          <a:stretch/>
        </p:blipFill>
        <p:spPr>
          <a:xfrm>
            <a:off x="11575" y="3352801"/>
            <a:ext cx="4941923" cy="3581400"/>
          </a:xfrm>
          <a:prstGeom prst="rect">
            <a:avLst/>
          </a:prstGeom>
        </p:spPr>
      </p:pic>
      <p:pic>
        <p:nvPicPr>
          <p:cNvPr id="5" name="Picture 4"/>
          <p:cNvPicPr>
            <a:picLocks noChangeAspect="1"/>
          </p:cNvPicPr>
          <p:nvPr/>
        </p:nvPicPr>
        <p:blipFill rotWithShape="1">
          <a:blip r:embed="rId5"/>
          <a:srcRect t="7437"/>
          <a:stretch/>
        </p:blipFill>
        <p:spPr>
          <a:xfrm>
            <a:off x="4882587" y="4103395"/>
            <a:ext cx="4261413" cy="28308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13504"/>
            <a:ext cx="9677400" cy="6858000"/>
          </a:xfrm>
          <a:prstGeom prst="rect">
            <a:avLst/>
          </a:prstGeom>
          <a:noFill/>
          <a:ln w="9525">
            <a:noFill/>
            <a:miter lim="800000"/>
            <a:headEnd/>
            <a:tailEnd/>
          </a:ln>
        </p:spPr>
      </p:pic>
      <p:sp>
        <p:nvSpPr>
          <p:cNvPr id="3" name="Content Placeholder 2"/>
          <p:cNvSpPr>
            <a:spLocks noGrp="1"/>
          </p:cNvSpPr>
          <p:nvPr>
            <p:ph idx="1"/>
          </p:nvPr>
        </p:nvSpPr>
        <p:spPr>
          <a:xfrm>
            <a:off x="0" y="13504"/>
            <a:ext cx="5105400" cy="2590800"/>
          </a:xfrm>
          <a:solidFill>
            <a:schemeClr val="bg1">
              <a:alpha val="63000"/>
            </a:schemeClr>
          </a:solidFill>
        </p:spPr>
        <p:txBody>
          <a:bodyPr/>
          <a:lstStyle/>
          <a:p>
            <a:r>
              <a:rPr lang="en-US" dirty="0"/>
              <a:t>Read the article titled </a:t>
            </a:r>
            <a:r>
              <a:rPr lang="en-US" i="1" dirty="0"/>
              <a:t>Urbanization</a:t>
            </a:r>
          </a:p>
          <a:p>
            <a:r>
              <a:rPr lang="en-US" dirty="0"/>
              <a:t>Make a chart comparing the positives and negatives of Urbanization.</a:t>
            </a:r>
          </a:p>
          <a:p>
            <a:endParaRPr lang="en-US" dirty="0"/>
          </a:p>
        </p:txBody>
      </p:sp>
    </p:spTree>
    <p:extLst>
      <p:ext uri="{BB962C8B-B14F-4D97-AF65-F5344CB8AC3E}">
        <p14:creationId xmlns:p14="http://schemas.microsoft.com/office/powerpoint/2010/main" val="338031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Roles of Women</a:t>
            </a:r>
            <a:endParaRPr lang="en-US" dirty="0">
              <a:solidFill>
                <a:schemeClr val="accent1">
                  <a:satMod val="150000"/>
                </a:schemeClr>
              </a:solidFill>
            </a:endParaRPr>
          </a:p>
        </p:txBody>
      </p:sp>
      <p:sp>
        <p:nvSpPr>
          <p:cNvPr id="3" name="Content Placeholder 2"/>
          <p:cNvSpPr>
            <a:spLocks noGrp="1"/>
          </p:cNvSpPr>
          <p:nvPr>
            <p:ph idx="1"/>
          </p:nvPr>
        </p:nvSpPr>
        <p:spPr>
          <a:xfrm>
            <a:off x="0" y="5105400"/>
            <a:ext cx="9144000" cy="1752600"/>
          </a:xfrm>
        </p:spPr>
        <p:txBody>
          <a:bodyPr rtlCol="0">
            <a:normAutofit fontScale="70000" lnSpcReduction="20000"/>
          </a:bodyPr>
          <a:lstStyle/>
          <a:p>
            <a:pPr marL="438912" indent="-320040" fontAlgn="auto">
              <a:spcBef>
                <a:spcPts val="0"/>
              </a:spcBef>
              <a:spcAft>
                <a:spcPts val="0"/>
              </a:spcAft>
              <a:buFont typeface="Wingdings 2"/>
              <a:buChar char=""/>
              <a:defRPr/>
            </a:pPr>
            <a:r>
              <a:rPr lang="en-US" dirty="0" smtClean="0"/>
              <a:t>There was an </a:t>
            </a:r>
            <a:r>
              <a:rPr lang="en-US" i="1" dirty="0" smtClean="0"/>
              <a:t>economic necessity</a:t>
            </a:r>
            <a:r>
              <a:rPr lang="en-US" dirty="0" smtClean="0"/>
              <a:t> for many women, single and married, to find waged work outside their home. </a:t>
            </a:r>
          </a:p>
          <a:p>
            <a:pPr marL="731012" lvl="1" indent="-320040" fontAlgn="auto">
              <a:spcBef>
                <a:spcPts val="0"/>
              </a:spcBef>
              <a:spcAft>
                <a:spcPts val="0"/>
              </a:spcAft>
              <a:buFont typeface="Wingdings 2"/>
              <a:buChar char=""/>
              <a:defRPr/>
            </a:pPr>
            <a:r>
              <a:rPr lang="en-US" dirty="0" smtClean="0"/>
              <a:t>domestic service, textile factories, and piece workshops.</a:t>
            </a:r>
          </a:p>
          <a:p>
            <a:pPr marL="438912" indent="-320040" fontAlgn="auto">
              <a:spcBef>
                <a:spcPts val="0"/>
              </a:spcBef>
              <a:spcAft>
                <a:spcPts val="0"/>
              </a:spcAft>
              <a:buFont typeface="Wingdings 2"/>
              <a:buChar char=""/>
              <a:defRPr/>
            </a:pPr>
            <a:r>
              <a:rPr lang="en-US" dirty="0" smtClean="0"/>
              <a:t>For some, the Industrial Revolution provided </a:t>
            </a:r>
            <a:r>
              <a:rPr lang="en-US" i="1" dirty="0" smtClean="0"/>
              <a:t>independent wages, mobility and a better standard of living</a:t>
            </a:r>
            <a:r>
              <a:rPr lang="en-US" dirty="0" smtClean="0"/>
              <a:t>.</a:t>
            </a:r>
          </a:p>
          <a:p>
            <a:pPr marL="438912" indent="-320040" fontAlgn="auto">
              <a:spcBef>
                <a:spcPts val="0"/>
              </a:spcBef>
              <a:spcAft>
                <a:spcPts val="0"/>
              </a:spcAft>
              <a:buFont typeface="Wingdings 2"/>
              <a:buChar char=""/>
              <a:defRPr/>
            </a:pPr>
            <a:r>
              <a:rPr lang="en-US" dirty="0" smtClean="0"/>
              <a:t>For the majority, however, factory work resulted in hardship. </a:t>
            </a:r>
            <a:endParaRPr lang="en-US" dirty="0"/>
          </a:p>
        </p:txBody>
      </p:sp>
      <p:pic>
        <p:nvPicPr>
          <p:cNvPr id="4" name="Picture 3"/>
          <p:cNvPicPr>
            <a:picLocks noChangeAspect="1"/>
          </p:cNvPicPr>
          <p:nvPr/>
        </p:nvPicPr>
        <p:blipFill>
          <a:blip r:embed="rId2"/>
          <a:stretch>
            <a:fillRect/>
          </a:stretch>
        </p:blipFill>
        <p:spPr>
          <a:xfrm>
            <a:off x="0" y="0"/>
            <a:ext cx="9144000" cy="51053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Hannah Goode:</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20000"/>
          </a:bodyPr>
          <a:lstStyle/>
          <a:p>
            <a:pPr marL="438912" indent="-320040" fontAlgn="auto">
              <a:spcBef>
                <a:spcPts val="0"/>
              </a:spcBef>
              <a:spcAft>
                <a:spcPts val="0"/>
              </a:spcAft>
              <a:buFont typeface="Wingdings 2"/>
              <a:buChar char=""/>
              <a:defRPr/>
            </a:pPr>
            <a:r>
              <a:rPr lang="en-US" dirty="0" smtClean="0"/>
              <a:t>“I work at Mr. Wilson’s mill. I think the youngest child is about 7. I daresay there are 20 under 9 years. It is about half past five by our clock at home when we go in…We come at seven by the mill. We never stop to take our meals, except at dinner. William Crookes is </a:t>
            </a:r>
            <a:r>
              <a:rPr lang="en-US" dirty="0" err="1" smtClean="0"/>
              <a:t>overlooker</a:t>
            </a:r>
            <a:r>
              <a:rPr lang="en-US" dirty="0" smtClean="0"/>
              <a:t> in our room. He is cross-tempered sometimes. He does not beat me; he beats the little children if they do not do their work right…I have sometimes seen the little children drop asleep or so, but not lately. If they are </a:t>
            </a:r>
            <a:r>
              <a:rPr lang="en-US" dirty="0" err="1" smtClean="0"/>
              <a:t>catched</a:t>
            </a:r>
            <a:r>
              <a:rPr lang="en-US" dirty="0" smtClean="0"/>
              <a:t> asleep they get the strap. They are always very tired at night…I can read a little; I can’t write. I used to go to school before I went to the mill; I have since I am sixteen.”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Mrs. Smith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10000"/>
          </a:bodyPr>
          <a:lstStyle/>
          <a:p>
            <a:pPr marL="438912" indent="-320040" fontAlgn="auto">
              <a:spcBef>
                <a:spcPts val="0"/>
              </a:spcBef>
              <a:spcAft>
                <a:spcPts val="0"/>
              </a:spcAft>
              <a:buFont typeface="Wingdings 2"/>
              <a:buChar char=""/>
              <a:defRPr/>
            </a:pPr>
            <a:r>
              <a:rPr lang="en-US" dirty="0" smtClean="0"/>
              <a:t>“ I have three children working in Wilson’s mill; one 11, one 13, and the other 14. They work regular house there. We don’t complain. If they go to drop the hours, I don’t know what poor people will do. We have hard work to live as it is…My husband is of the same mind about it…last summer my husband was 6 weeks ill; we pledged almost all our things to live; the things are not all out of pawn yet…We complain of nothing but short wages…My children have been in the mill three years. I have no complaint to make of their being beaten…I would rather they were beaten than fired.”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stretch>
            <a:fillRect/>
          </a:stretch>
        </p:blipFill>
        <p:spPr>
          <a:xfrm>
            <a:off x="5334000" y="-5862"/>
            <a:ext cx="4038600" cy="3499104"/>
          </a:xfrm>
          <a:prstGeom prst="rect">
            <a:avLst/>
          </a:prstGeom>
        </p:spPr>
      </p:pic>
      <p:pic>
        <p:nvPicPr>
          <p:cNvPr id="1026" name="Picture 2" descr="Image result for suffragette mother in mary popp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474" y="-1"/>
            <a:ext cx="1905000" cy="34564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576" y="-76200"/>
            <a:ext cx="8229600" cy="1600199"/>
          </a:xfrm>
        </p:spPr>
        <p:txBody>
          <a:bodyPr>
            <a:normAutofit/>
          </a:bodyPr>
          <a:lstStyle/>
          <a:p>
            <a:r>
              <a:rPr lang="en-US" dirty="0" smtClean="0"/>
              <a:t>Women’s </a:t>
            </a:r>
            <a:br>
              <a:rPr lang="en-US" dirty="0" smtClean="0"/>
            </a:br>
            <a:r>
              <a:rPr lang="en-US" dirty="0" smtClean="0"/>
              <a:t>Suffrage</a:t>
            </a:r>
            <a:endParaRPr lang="en-US" dirty="0"/>
          </a:p>
        </p:txBody>
      </p:sp>
      <p:sp>
        <p:nvSpPr>
          <p:cNvPr id="4" name="Content Placeholder 3"/>
          <p:cNvSpPr>
            <a:spLocks noGrp="1"/>
          </p:cNvSpPr>
          <p:nvPr>
            <p:ph sz="half" idx="1"/>
          </p:nvPr>
        </p:nvSpPr>
        <p:spPr>
          <a:xfrm>
            <a:off x="-213360" y="1371600"/>
            <a:ext cx="4328160" cy="5562600"/>
          </a:xfrm>
        </p:spPr>
        <p:txBody>
          <a:bodyPr/>
          <a:lstStyle/>
          <a:p>
            <a:r>
              <a:rPr lang="en-US" sz="2400" b="1" dirty="0" smtClean="0"/>
              <a:t>Suffrage</a:t>
            </a:r>
            <a:r>
              <a:rPr lang="en-US" sz="2400" dirty="0"/>
              <a:t> </a:t>
            </a:r>
            <a:r>
              <a:rPr lang="en-US" sz="2400" dirty="0" smtClean="0"/>
              <a:t>means the right to vote</a:t>
            </a:r>
          </a:p>
          <a:p>
            <a:r>
              <a:rPr lang="en-US" sz="2400" b="1" dirty="0" smtClean="0"/>
              <a:t>Suffragettes</a:t>
            </a:r>
            <a:r>
              <a:rPr lang="en-US" sz="2400" dirty="0" smtClean="0"/>
              <a:t> were women who devoted their lives to making it possible for women to vote.</a:t>
            </a:r>
          </a:p>
          <a:p>
            <a:r>
              <a:rPr lang="en-US" sz="2400" b="1" dirty="0" smtClean="0"/>
              <a:t>1918</a:t>
            </a:r>
            <a:r>
              <a:rPr lang="en-US" sz="2400" dirty="0" smtClean="0"/>
              <a:t>- Parliament passes bill that women over the age of 30 can vote</a:t>
            </a:r>
          </a:p>
          <a:p>
            <a:r>
              <a:rPr lang="en-US" sz="2400" b="1" dirty="0" smtClean="0"/>
              <a:t>1920</a:t>
            </a:r>
            <a:r>
              <a:rPr lang="en-US" sz="2400" dirty="0" smtClean="0"/>
              <a:t>- 19</a:t>
            </a:r>
            <a:r>
              <a:rPr lang="en-US" sz="2400" baseline="30000" dirty="0" smtClean="0"/>
              <a:t>th</a:t>
            </a:r>
            <a:r>
              <a:rPr lang="en-US" sz="2400" dirty="0" smtClean="0"/>
              <a:t> amendment is added in the US that prohibits anyone from being denied the right to vote based on your sex. </a:t>
            </a:r>
          </a:p>
          <a:p>
            <a:endParaRPr lang="en-US" dirty="0"/>
          </a:p>
        </p:txBody>
      </p:sp>
      <p:pic>
        <p:nvPicPr>
          <p:cNvPr id="7" name="Picture 6"/>
          <p:cNvPicPr>
            <a:picLocks noChangeAspect="1"/>
          </p:cNvPicPr>
          <p:nvPr/>
        </p:nvPicPr>
        <p:blipFill>
          <a:blip r:embed="rId5"/>
          <a:stretch>
            <a:fillRect/>
          </a:stretch>
        </p:blipFill>
        <p:spPr>
          <a:xfrm>
            <a:off x="4419600" y="3456433"/>
            <a:ext cx="4724400" cy="3401568"/>
          </a:xfrm>
          <a:prstGeom prst="rect">
            <a:avLst/>
          </a:prstGeom>
        </p:spPr>
      </p:pic>
      <p:sp>
        <p:nvSpPr>
          <p:cNvPr id="9" name="TextBox 8"/>
          <p:cNvSpPr txBox="1"/>
          <p:nvPr/>
        </p:nvSpPr>
        <p:spPr>
          <a:xfrm>
            <a:off x="2971800" y="6248400"/>
            <a:ext cx="1219200" cy="369332"/>
          </a:xfrm>
          <a:prstGeom prst="rect">
            <a:avLst/>
          </a:prstGeom>
          <a:noFill/>
        </p:spPr>
        <p:txBody>
          <a:bodyPr wrap="square" rtlCol="0">
            <a:spAutoFit/>
          </a:bodyPr>
          <a:lstStyle/>
          <a:p>
            <a:r>
              <a:rPr lang="en-US" dirty="0" smtClean="0">
                <a:hlinkClick r:id="rId6"/>
              </a:rPr>
              <a:t>Video</a:t>
            </a:r>
            <a:endParaRPr lang="en-US" dirty="0"/>
          </a:p>
        </p:txBody>
      </p:sp>
    </p:spTree>
    <p:extLst>
      <p:ext uri="{BB962C8B-B14F-4D97-AF65-F5344CB8AC3E}">
        <p14:creationId xmlns:p14="http://schemas.microsoft.com/office/powerpoint/2010/main" val="3972481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Testimonies from South Wales Mines</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20000"/>
          </a:bodyPr>
          <a:lstStyle/>
          <a:p>
            <a:pPr marL="438912" indent="-320040" fontAlgn="auto">
              <a:spcBef>
                <a:spcPts val="0"/>
              </a:spcBef>
              <a:spcAft>
                <a:spcPts val="0"/>
              </a:spcAft>
              <a:buFont typeface="Wingdings 2"/>
              <a:buChar char=""/>
              <a:defRPr/>
            </a:pPr>
            <a:r>
              <a:rPr lang="en-US" dirty="0" smtClean="0"/>
              <a:t>Six Yr old girl-</a:t>
            </a:r>
          </a:p>
          <a:p>
            <a:pPr marL="731520" lvl="1" indent="-274320" fontAlgn="auto">
              <a:spcAft>
                <a:spcPts val="0"/>
              </a:spcAft>
              <a:buFont typeface="Wingdings"/>
              <a:buChar char=""/>
              <a:defRPr/>
            </a:pPr>
            <a:r>
              <a:rPr lang="en-US" dirty="0" smtClean="0"/>
              <a:t>“I have been down six weeks and make 10-14 rakes a day; I carry a full 56 lbs. of coal in a wooden bucket. I work with sister Jesse and mother. It is dark the time we go.</a:t>
            </a:r>
          </a:p>
          <a:p>
            <a:pPr marL="438912" indent="-320040" fontAlgn="auto">
              <a:spcBef>
                <a:spcPts val="0"/>
              </a:spcBef>
              <a:spcAft>
                <a:spcPts val="0"/>
              </a:spcAft>
              <a:buFont typeface="Wingdings 2"/>
              <a:buChar char=""/>
              <a:defRPr/>
            </a:pPr>
            <a:r>
              <a:rPr lang="en-US" dirty="0" smtClean="0"/>
              <a:t>Jane Peacock Watson-</a:t>
            </a:r>
          </a:p>
          <a:p>
            <a:pPr marL="731520" lvl="1" indent="-274320" fontAlgn="auto">
              <a:spcAft>
                <a:spcPts val="0"/>
              </a:spcAft>
              <a:buFont typeface="Wingdings"/>
              <a:buChar char=""/>
              <a:defRPr/>
            </a:pPr>
            <a:r>
              <a:rPr lang="en-US" dirty="0" smtClean="0"/>
              <a:t>I have wrought in the bowels of the earth 33 years. I have been married 23 years and had nine children, six are alive and three died of typhus a few years since. Have had two dead born. Horse-work ruins the women; it crushes their haunches, bends their ankles and makes the old women at 40.”</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iRespondGraphMast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Module</Template>
  <TotalTime>570</TotalTime>
  <Words>692</Words>
  <Application>Microsoft Office PowerPoint</Application>
  <PresentationFormat>On-screen Show (4:3)</PresentationFormat>
  <Paragraphs>43</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Corbel</vt:lpstr>
      <vt:lpstr>Wingdings</vt:lpstr>
      <vt:lpstr>Wingdings 2</vt:lpstr>
      <vt:lpstr>Wingdings 3</vt:lpstr>
      <vt:lpstr>Module</vt:lpstr>
      <vt:lpstr>iRespondGraphMaster</vt:lpstr>
      <vt:lpstr>Bellringer</vt:lpstr>
      <vt:lpstr>Urbanization Roles of Women  </vt:lpstr>
      <vt:lpstr>PowerPoint Presentation</vt:lpstr>
      <vt:lpstr>PowerPoint Presentation</vt:lpstr>
      <vt:lpstr>Roles of Women</vt:lpstr>
      <vt:lpstr>Hannah Goode:</vt:lpstr>
      <vt:lpstr>Mrs. Smith</vt:lpstr>
      <vt:lpstr>Women’s  Suffrage</vt:lpstr>
      <vt:lpstr>Testimonies from South Wales Mines</vt:lpstr>
      <vt:lpstr>Questions</vt:lpstr>
      <vt:lpstr>Effects of Industrialization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Urbanization Roles of Women Invasion of the –isms (part II)</dc:title>
  <dc:creator>install</dc:creator>
  <cp:lastModifiedBy>Rebecca Rhinehart</cp:lastModifiedBy>
  <cp:revision>27</cp:revision>
  <dcterms:created xsi:type="dcterms:W3CDTF">2010-11-09T20:25:15Z</dcterms:created>
  <dcterms:modified xsi:type="dcterms:W3CDTF">2017-04-14T19:47:39Z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