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67" r:id="rId3"/>
    <p:sldId id="256" r:id="rId4"/>
    <p:sldId id="257" r:id="rId5"/>
    <p:sldId id="258" r:id="rId6"/>
    <p:sldId id="264" r:id="rId7"/>
    <p:sldId id="261" r:id="rId8"/>
    <p:sldId id="266" r:id="rId9"/>
    <p:sldId id="260" r:id="rId10"/>
    <p:sldId id="262" r:id="rId11"/>
    <p:sldId id="263" r:id="rId12"/>
    <p:sldId id="259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0FFE64A4-35FB-42B6-9183-2C0CE0E36649}" type="datetime1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  <a:prstGeom prst="rect">
            <a:avLst/>
          </a:prstGeo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2A2683B9-6ECA-47FA-93CF-B124A0FAC208}" type="datetime1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305FF66B-9476-4BB3-85E9-E01854F07F90}" type="datetime1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  <a:prstGeom prst="rect">
            <a:avLst/>
          </a:prstGeo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  <a:prstGeom prst="rect">
            <a:avLst/>
          </a:prstGeo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56B23FBD-8F7D-4F85-8085-67BFDB05CB71}" type="datetime1">
              <a:rPr lang="en-US" smtClean="0"/>
              <a:pPr/>
              <a:t>5/1/2014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465D789A-1220-4441-8676-44A034051BFD}" type="datetime1">
              <a:rPr lang="en-US" smtClean="0"/>
              <a:pPr/>
              <a:t>5/1/2014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EF98A266-E364-4B5E-98DD-432668182E1E}" type="datetime1">
              <a:rPr lang="en-US" smtClean="0"/>
              <a:pPr/>
              <a:t>5/1/2014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493F2040-9975-4642-A906-1DF87F8BE202}" type="datetime1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prstGeom prst="rect">
            <a:avLst/>
          </a:prstGeo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51E52B4A-BA08-4841-AB08-A0D822ABC34D}" type="datetime1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  <a:prstGeom prst="rect">
            <a:avLst/>
          </a:prstGeo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42635EB0-D091-417E-ACD5-D65E1C7D8524}" type="datetime1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  <a:prstGeom prst="rect">
            <a:avLst/>
          </a:prstGeo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7FCA09F9-C7D6-4C52-A7E8-5101239A0BA2}" type="datetime1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5/1/2014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5/1/2014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5/1/2014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9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11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22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222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22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222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10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22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222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22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222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22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222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22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222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22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222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40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7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22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222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22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222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22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222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2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22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222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5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22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222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8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22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222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1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22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222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4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22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222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5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8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22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222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22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222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22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222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4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22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222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uardian.co.uk/world/2012/jan/24/turkey-warns-france-armenian-genocid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en/d/df/Morgen53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3000" y="685800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/>
              <a:t>Genocide</a:t>
            </a:r>
            <a:endParaRPr lang="en-US" sz="9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312057"/>
            <a:ext cx="7543800" cy="3886200"/>
          </a:xfrm>
        </p:spPr>
        <p:txBody>
          <a:bodyPr/>
          <a:lstStyle/>
          <a:p>
            <a:r>
              <a:rPr lang="en-US" dirty="0" smtClean="0"/>
              <a:t>What do you think about when you see this word?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5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6897641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9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5453029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58380"/>
            <a:ext cx="4381500" cy="554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9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is it still impacting the people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Almost 100 years after the Armenian </a:t>
            </a:r>
            <a:r>
              <a:rPr lang="en-US" dirty="0"/>
              <a:t>Genocide, Turkey disputes the term genocide and claims many Turks died during fighting in eastern Turkey in 1915 and 1916</a:t>
            </a:r>
            <a:r>
              <a:rPr lang="en-US" dirty="0" smtClean="0"/>
              <a:t>.</a:t>
            </a:r>
          </a:p>
          <a:p>
            <a:r>
              <a:rPr lang="en-US" smtClean="0">
                <a:hlinkClick r:id="rId2"/>
              </a:rPr>
              <a:t>Genocide article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1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Genocide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Never again…again and again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2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953000"/>
            <a:ext cx="83058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many people does it take…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4495800"/>
          </a:xfrm>
        </p:spPr>
        <p:txBody>
          <a:bodyPr>
            <a:normAutofit/>
          </a:bodyPr>
          <a:lstStyle/>
          <a:p>
            <a:r>
              <a:rPr lang="en-US" dirty="0">
                <a:latin typeface="arial, verdana, sans-serif"/>
              </a:rPr>
              <a:t>1.5 million </a:t>
            </a:r>
            <a:r>
              <a:rPr lang="en-US" b="1" dirty="0">
                <a:latin typeface="arial, verdana, sans-serif"/>
              </a:rPr>
              <a:t>Armenians</a:t>
            </a:r>
            <a:r>
              <a:rPr lang="en-US" dirty="0">
                <a:latin typeface="arial, verdana, sans-serif"/>
              </a:rPr>
              <a:t>. 3 million </a:t>
            </a:r>
            <a:r>
              <a:rPr lang="en-US" b="1" dirty="0">
                <a:latin typeface="arial, verdana, sans-serif"/>
              </a:rPr>
              <a:t>Ukrainians</a:t>
            </a:r>
            <a:r>
              <a:rPr lang="en-US" dirty="0">
                <a:latin typeface="arial, verdana, sans-serif"/>
              </a:rPr>
              <a:t>. 6 million </a:t>
            </a:r>
            <a:r>
              <a:rPr lang="en-US" b="1" dirty="0">
                <a:latin typeface="arial, verdana, sans-serif"/>
              </a:rPr>
              <a:t>Jews</a:t>
            </a:r>
            <a:r>
              <a:rPr lang="en-US" dirty="0">
                <a:latin typeface="arial, verdana, sans-serif"/>
              </a:rPr>
              <a:t>. 250,000 </a:t>
            </a:r>
            <a:r>
              <a:rPr lang="en-US" b="1" dirty="0">
                <a:latin typeface="arial, verdana, sans-serif"/>
              </a:rPr>
              <a:t>Gypsies</a:t>
            </a:r>
            <a:r>
              <a:rPr lang="en-US" dirty="0">
                <a:latin typeface="arial, verdana, sans-serif"/>
              </a:rPr>
              <a:t>. 6 million </a:t>
            </a:r>
            <a:r>
              <a:rPr lang="en-US" b="1" dirty="0">
                <a:latin typeface="arial, verdana, sans-serif"/>
              </a:rPr>
              <a:t>Slavs</a:t>
            </a:r>
            <a:r>
              <a:rPr lang="en-US" dirty="0">
                <a:latin typeface="arial, verdana, sans-serif"/>
              </a:rPr>
              <a:t>. 25 million </a:t>
            </a:r>
            <a:r>
              <a:rPr lang="en-US" b="1" dirty="0">
                <a:latin typeface="arial, verdana, sans-serif"/>
              </a:rPr>
              <a:t>Russians</a:t>
            </a:r>
            <a:r>
              <a:rPr lang="en-US" dirty="0">
                <a:latin typeface="arial, verdana, sans-serif"/>
              </a:rPr>
              <a:t>. 25 million </a:t>
            </a:r>
            <a:r>
              <a:rPr lang="en-US" b="1" dirty="0">
                <a:latin typeface="arial, verdana, sans-serif"/>
              </a:rPr>
              <a:t>Chinese</a:t>
            </a:r>
            <a:r>
              <a:rPr lang="en-US" dirty="0">
                <a:latin typeface="arial, verdana, sans-serif"/>
              </a:rPr>
              <a:t>. 1 million</a:t>
            </a:r>
            <a:r>
              <a:rPr lang="en-US" b="1" dirty="0">
                <a:latin typeface="arial, verdana, sans-serif"/>
              </a:rPr>
              <a:t> Ibos</a:t>
            </a:r>
            <a:r>
              <a:rPr lang="en-US" dirty="0">
                <a:latin typeface="arial, verdana, sans-serif"/>
              </a:rPr>
              <a:t>. 1.5 million </a:t>
            </a:r>
            <a:r>
              <a:rPr lang="en-US" b="1" dirty="0">
                <a:latin typeface="arial, verdana, sans-serif"/>
              </a:rPr>
              <a:t>Bengalis</a:t>
            </a:r>
            <a:r>
              <a:rPr lang="en-US" dirty="0">
                <a:latin typeface="arial, verdana, sans-serif"/>
              </a:rPr>
              <a:t>. 200,000 </a:t>
            </a:r>
            <a:r>
              <a:rPr lang="en-US" b="1" dirty="0">
                <a:latin typeface="arial, verdana, sans-serif"/>
              </a:rPr>
              <a:t>Guatemalans</a:t>
            </a:r>
            <a:r>
              <a:rPr lang="en-US" dirty="0">
                <a:latin typeface="arial, verdana, sans-serif"/>
              </a:rPr>
              <a:t>. 1.7 million </a:t>
            </a:r>
            <a:r>
              <a:rPr lang="en-US" b="1" dirty="0">
                <a:latin typeface="arial, verdana, sans-serif"/>
              </a:rPr>
              <a:t>Cambodians</a:t>
            </a:r>
            <a:r>
              <a:rPr lang="en-US" dirty="0">
                <a:latin typeface="arial, verdana, sans-serif"/>
              </a:rPr>
              <a:t>. 500,000 </a:t>
            </a:r>
            <a:r>
              <a:rPr lang="en-US" b="1" dirty="0">
                <a:latin typeface="arial, verdana, sans-serif"/>
              </a:rPr>
              <a:t>Indonesians</a:t>
            </a:r>
            <a:r>
              <a:rPr lang="en-US" dirty="0">
                <a:latin typeface="arial, verdana, sans-serif"/>
              </a:rPr>
              <a:t>. 200,000 </a:t>
            </a:r>
            <a:r>
              <a:rPr lang="en-US" b="1" dirty="0">
                <a:latin typeface="arial, verdana, sans-serif"/>
              </a:rPr>
              <a:t>East</a:t>
            </a:r>
            <a:r>
              <a:rPr lang="en-US" dirty="0">
                <a:latin typeface="arial, verdana, sans-serif"/>
              </a:rPr>
              <a:t> </a:t>
            </a:r>
            <a:r>
              <a:rPr lang="en-US" b="1" dirty="0">
                <a:latin typeface="arial, verdana, sans-serif"/>
              </a:rPr>
              <a:t>Timorese. </a:t>
            </a:r>
            <a:r>
              <a:rPr lang="en-US" dirty="0">
                <a:latin typeface="arial, verdana, sans-serif"/>
              </a:rPr>
              <a:t>250,000 </a:t>
            </a:r>
            <a:r>
              <a:rPr lang="en-US" b="1" dirty="0">
                <a:latin typeface="arial, verdana, sans-serif"/>
              </a:rPr>
              <a:t>Burundians</a:t>
            </a:r>
            <a:r>
              <a:rPr lang="en-US" dirty="0">
                <a:latin typeface="arial, verdana, sans-serif"/>
              </a:rPr>
              <a:t>. 500,000 </a:t>
            </a:r>
            <a:r>
              <a:rPr lang="en-US" b="1" dirty="0">
                <a:latin typeface="arial, verdana, sans-serif"/>
              </a:rPr>
              <a:t>Ugandans. </a:t>
            </a:r>
            <a:r>
              <a:rPr lang="en-US" dirty="0">
                <a:latin typeface="arial, verdana, sans-serif"/>
              </a:rPr>
              <a:t>2 million </a:t>
            </a:r>
            <a:r>
              <a:rPr lang="en-US" b="1" dirty="0">
                <a:latin typeface="arial, verdana, sans-serif"/>
              </a:rPr>
              <a:t>Sudanese</a:t>
            </a:r>
            <a:r>
              <a:rPr lang="en-US" dirty="0">
                <a:latin typeface="arial, verdana, sans-serif"/>
              </a:rPr>
              <a:t>. 800,000 </a:t>
            </a:r>
            <a:r>
              <a:rPr lang="en-US" b="1" dirty="0">
                <a:latin typeface="arial, verdana, sans-serif"/>
              </a:rPr>
              <a:t>Rwandans</a:t>
            </a:r>
            <a:r>
              <a:rPr lang="en-US" dirty="0">
                <a:latin typeface="arial, verdana, sans-serif"/>
              </a:rPr>
              <a:t>. 2 million </a:t>
            </a:r>
            <a:r>
              <a:rPr lang="en-US" b="1" dirty="0">
                <a:latin typeface="arial, verdana, sans-serif"/>
              </a:rPr>
              <a:t>North Koreans.</a:t>
            </a:r>
            <a:r>
              <a:rPr lang="en-US" dirty="0">
                <a:latin typeface="arial, verdana, sans-serif"/>
              </a:rPr>
              <a:t> 10,000 </a:t>
            </a:r>
            <a:r>
              <a:rPr lang="en-US" b="1" dirty="0">
                <a:latin typeface="arial, verdana, sans-serif"/>
              </a:rPr>
              <a:t>Kosovars. </a:t>
            </a:r>
            <a:endParaRPr lang="en-US" b="1" dirty="0" smtClean="0">
              <a:latin typeface="arial, verdana, sans-serif"/>
            </a:endParaRPr>
          </a:p>
          <a:p>
            <a:endParaRPr lang="en-US" dirty="0" smtClean="0">
              <a:latin typeface="arial, verdana, sans-serif"/>
            </a:endParaRPr>
          </a:p>
          <a:p>
            <a:r>
              <a:rPr lang="en-US" dirty="0" smtClean="0">
                <a:latin typeface="arial, verdana, sans-serif"/>
              </a:rPr>
              <a:t>Genocides </a:t>
            </a:r>
            <a:r>
              <a:rPr lang="en-US" dirty="0">
                <a:latin typeface="arial, verdana, sans-serif"/>
              </a:rPr>
              <a:t>and other mass murders killed </a:t>
            </a:r>
            <a:r>
              <a:rPr lang="en-US" b="1" dirty="0">
                <a:latin typeface="arial, verdana, sans-serif"/>
              </a:rPr>
              <a:t>more</a:t>
            </a:r>
            <a:r>
              <a:rPr lang="en-US" dirty="0">
                <a:latin typeface="arial, verdana, sans-serif"/>
              </a:rPr>
              <a:t> people in the twentieth century than </a:t>
            </a:r>
            <a:r>
              <a:rPr lang="en-US" b="1" dirty="0">
                <a:latin typeface="arial, verdana, sans-serif"/>
              </a:rPr>
              <a:t>all</a:t>
            </a:r>
            <a:r>
              <a:rPr lang="en-US" dirty="0">
                <a:latin typeface="arial, verdana, sans-serif"/>
              </a:rPr>
              <a:t> the wars </a:t>
            </a:r>
            <a:r>
              <a:rPr lang="en-US" dirty="0" smtClean="0">
                <a:latin typeface="arial, verdana, sans-serif"/>
              </a:rPr>
              <a:t>combined.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0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Genocide is the world’s worst intentional human rights problem.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7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Armenia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686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81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78230"/>
            <a:ext cx="7543800" cy="310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81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844598"/>
            <a:ext cx="7256661" cy="502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4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5" descr="Image:Morgen53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6934199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71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799"/>
            <a:ext cx="6019800" cy="511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07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6141</TotalTime>
  <Words>164</Words>
  <Application>Microsoft Office PowerPoint</Application>
  <PresentationFormat>On-screen Show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Newsprint</vt:lpstr>
      <vt:lpstr>iRespondGraphMaster</vt:lpstr>
      <vt:lpstr>Genocide</vt:lpstr>
      <vt:lpstr>Genocide</vt:lpstr>
      <vt:lpstr>How many people does it take…</vt:lpstr>
      <vt:lpstr> Genocide is the world’s worst intentional human rights problem.</vt:lpstr>
      <vt:lpstr>Armenia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is it still impacting the people today?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Genocide</dc:title>
  <dc:creator>Rebecca Altman</dc:creator>
  <cp:lastModifiedBy>Rebecca Altman</cp:lastModifiedBy>
  <cp:revision>13</cp:revision>
  <dcterms:created xsi:type="dcterms:W3CDTF">2012-04-19T18:15:12Z</dcterms:created>
  <dcterms:modified xsi:type="dcterms:W3CDTF">2014-05-01T20:24:15Z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eepGraph">
    <vt:bool>false</vt:bool>
  </property>
  <property fmtid="{D5CDD505-2E9C-101B-9397-08002B2CF9AE}" pid="3" name="AutoReflect">
    <vt:bool>false</vt:bool>
  </property>
  <property fmtid="{D5CDD505-2E9C-101B-9397-08002B2CF9AE}" pid="4" name="ShowTimer">
    <vt:bool>true</vt:bool>
  </property>
</Properties>
</file>