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handoutMasterIdLst>
    <p:handoutMasterId r:id="rId17"/>
  </p:handoutMasterIdLst>
  <p:sldIdLst>
    <p:sldId id="256" r:id="rId4"/>
    <p:sldId id="263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1169"/>
          </a:xfrm>
          <a:prstGeom prst="rect">
            <a:avLst/>
          </a:prstGeom>
        </p:spPr>
        <p:txBody>
          <a:bodyPr vert="horz" lIns="92390" tIns="46195" rIns="92390" bIns="461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1"/>
            <a:ext cx="3035088" cy="461169"/>
          </a:xfrm>
          <a:prstGeom prst="rect">
            <a:avLst/>
          </a:prstGeom>
        </p:spPr>
        <p:txBody>
          <a:bodyPr vert="horz" lIns="92390" tIns="46195" rIns="92390" bIns="46195" rtlCol="0"/>
          <a:lstStyle>
            <a:lvl1pPr algn="r">
              <a:defRPr sz="1200"/>
            </a:lvl1pPr>
          </a:lstStyle>
          <a:p>
            <a:fld id="{903E2DB9-6F9B-4D52-8CF6-9853100860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5088" cy="461169"/>
          </a:xfrm>
          <a:prstGeom prst="rect">
            <a:avLst/>
          </a:prstGeom>
        </p:spPr>
        <p:txBody>
          <a:bodyPr vert="horz" lIns="92390" tIns="46195" rIns="92390" bIns="461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760605"/>
            <a:ext cx="3035088" cy="461169"/>
          </a:xfrm>
          <a:prstGeom prst="rect">
            <a:avLst/>
          </a:prstGeom>
        </p:spPr>
        <p:txBody>
          <a:bodyPr vert="horz" lIns="92390" tIns="46195" rIns="92390" bIns="46195" rtlCol="0" anchor="b"/>
          <a:lstStyle>
            <a:lvl1pPr algn="r">
              <a:defRPr sz="1200"/>
            </a:lvl1pPr>
          </a:lstStyle>
          <a:p>
            <a:fld id="{7F1F8D3D-7825-47AE-A22F-07B9E760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7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9F243A7-6609-49DA-8CCF-DAFB749CBC48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3935D5A-75D2-4529-BF0D-C67471EDE9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lang="en-US" sz="40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0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A.) Response 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B.) Response B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C.) Response 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D.) Response 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E.) Response 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5A_o-nU5s2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hyperlink" Target="http://www.youtube.com/watch?v=ZBw35Ze3bg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yuhsg.org/webpages/hurst/files/Mercantilism%20Graphic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Latin American and Haitian  Revolutions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24 sect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744" cy="1143000"/>
          </a:xfrm>
        </p:spPr>
        <p:txBody>
          <a:bodyPr/>
          <a:lstStyle/>
          <a:p>
            <a:r>
              <a:rPr lang="en-US" dirty="0" smtClean="0"/>
              <a:t>Simon Bolivar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371600"/>
            <a:ext cx="3889248" cy="4815839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The “brains of the revolution”</a:t>
            </a:r>
          </a:p>
          <a:p>
            <a:r>
              <a:rPr lang="en-US" dirty="0" smtClean="0"/>
              <a:t>Spent time in Europe and the newly independent United States</a:t>
            </a:r>
          </a:p>
          <a:p>
            <a:r>
              <a:rPr lang="en-US" dirty="0" smtClean="0"/>
              <a:t>Educated in Europe, he was a fan of Enlightenment Ideas.</a:t>
            </a:r>
          </a:p>
          <a:p>
            <a:r>
              <a:rPr lang="en-US" u="sng" dirty="0" smtClean="0"/>
              <a:t>He will liberate the Northern countries of Venezuela, Colombia, Panama, Ecuador, Peru and Bolivia from Spanish Rule.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276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9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024744" cy="1143000"/>
          </a:xfrm>
        </p:spPr>
        <p:txBody>
          <a:bodyPr/>
          <a:lstStyle/>
          <a:p>
            <a:r>
              <a:rPr lang="en-US" dirty="0" smtClean="0"/>
              <a:t>Jose de San Martin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09800"/>
            <a:ext cx="3419856" cy="3493008"/>
          </a:xfrm>
        </p:spPr>
        <p:txBody>
          <a:bodyPr/>
          <a:lstStyle/>
          <a:p>
            <a:r>
              <a:rPr lang="en-US" u="sng" dirty="0" smtClean="0"/>
              <a:t>Liberates countries in the south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Bolivar meeting</a:t>
            </a:r>
          </a:p>
          <a:p>
            <a:pPr marL="68580" indent="0">
              <a:buNone/>
            </a:pPr>
            <a:r>
              <a:rPr lang="en-US" dirty="0" smtClean="0"/>
              <a:t>San Martin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71824"/>
            <a:ext cx="5321300" cy="44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5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Revolutions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Short-term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Haiti and Latin America lead successful revolts</a:t>
            </a:r>
          </a:p>
          <a:p>
            <a:r>
              <a:rPr lang="en-US" u="sng" dirty="0" smtClean="0"/>
              <a:t>Colonial rule ends in much of Latin America</a:t>
            </a:r>
          </a:p>
          <a:p>
            <a:r>
              <a:rPr lang="en-US" dirty="0" smtClean="0"/>
              <a:t>Wars disrupt trade-leads to poverty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Long-term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584448" cy="31975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Numerous Independent nations in Latin America </a:t>
            </a:r>
          </a:p>
          <a:p>
            <a:r>
              <a:rPr lang="en-US" u="sng" dirty="0" smtClean="0"/>
              <a:t>Continuing efforts to achieve stable democratic governments and to gain economic independence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330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Review videos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16009"/>
            <a:ext cx="3859659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Latin American Revolution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8600" y="5410200"/>
            <a:ext cx="3419856" cy="108609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446363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Haitian Revolution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5029200"/>
            <a:ext cx="3419856" cy="78129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79814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.ytimg.com/vi/ZBw35Ze3bg8/0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b="12381"/>
          <a:stretch/>
        </p:blipFill>
        <p:spPr bwMode="auto">
          <a:xfrm>
            <a:off x="685800" y="3048000"/>
            <a:ext cx="384265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Ideas brewing in Europe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62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7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Background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Indigenous peoples and civilizations</a:t>
            </a:r>
          </a:p>
          <a:p>
            <a:pPr lvl="1"/>
            <a:r>
              <a:rPr lang="en-US" sz="1800" dirty="0" smtClean="0"/>
              <a:t>Aztec, Mayan, Inca</a:t>
            </a:r>
          </a:p>
          <a:p>
            <a:endParaRPr lang="en-US" sz="2000" dirty="0" smtClean="0"/>
          </a:p>
          <a:p>
            <a:r>
              <a:rPr lang="en-US" b="1" dirty="0" smtClean="0"/>
              <a:t>European Colonization 1500’s</a:t>
            </a:r>
          </a:p>
          <a:p>
            <a:pPr lvl="1"/>
            <a:r>
              <a:rPr lang="en-US" sz="1800" dirty="0" smtClean="0"/>
              <a:t>Spain, Portugal, France</a:t>
            </a:r>
          </a:p>
          <a:p>
            <a:endParaRPr lang="en-US" sz="2000" dirty="0" smtClean="0"/>
          </a:p>
          <a:p>
            <a:r>
              <a:rPr lang="en-US" b="1" dirty="0" smtClean="0"/>
              <a:t>French Revolution and Enlightenment 1789</a:t>
            </a:r>
          </a:p>
          <a:p>
            <a:endParaRPr lang="en-US" sz="2000" dirty="0" smtClean="0"/>
          </a:p>
          <a:p>
            <a:r>
              <a:rPr lang="en-US" b="1" dirty="0" smtClean="0"/>
              <a:t>Napoleon’s conquests within Europe 1800’s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13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r>
              <a:rPr lang="en-US" dirty="0" smtClean="0"/>
              <a:t>French Colonies: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895600"/>
            <a:ext cx="35052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Saint Dominique, now known as Haiti</a:t>
            </a:r>
          </a:p>
          <a:p>
            <a:r>
              <a:rPr lang="en-US" u="sng" dirty="0" smtClean="0"/>
              <a:t>Plantation slavery and sugar colony</a:t>
            </a:r>
          </a:p>
          <a:p>
            <a:r>
              <a:rPr lang="en-US" u="sng" dirty="0" smtClean="0"/>
              <a:t>First Latin American territory to free itself from European rule. </a:t>
            </a:r>
          </a:p>
          <a:p>
            <a:pPr marL="68580" indent="0">
              <a:buNone/>
            </a:pPr>
            <a:endParaRPr lang="en-US" u="sng" dirty="0" smtClean="0"/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41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4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Toussaint </a:t>
            </a:r>
            <a:r>
              <a:rPr lang="en-US" dirty="0" err="1" smtClean="0"/>
              <a:t>Louverture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81400" y="3124200"/>
            <a:ext cx="3624072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1791, a slave revolt </a:t>
            </a:r>
            <a:r>
              <a:rPr lang="en-US" dirty="0" smtClean="0"/>
              <a:t>erupted, Toussaint led </a:t>
            </a:r>
            <a:r>
              <a:rPr lang="en-US" dirty="0"/>
              <a:t>a black army against the French, helping to force France to abolish slavery in the colony in 1793.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then helped France by defeating British and Spanish troops that had invaded Saint-</a:t>
            </a:r>
            <a:r>
              <a:rPr lang="en-US" dirty="0" err="1"/>
              <a:t>Domingue</a:t>
            </a:r>
            <a:r>
              <a:rPr lang="en-US" dirty="0"/>
              <a:t>. By April 1796, he ruled the colony with the consent of its French governor.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1000" y="1828800"/>
            <a:ext cx="3352800" cy="3493008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Became </a:t>
            </a:r>
            <a:r>
              <a:rPr lang="en-US" u="sng" dirty="0"/>
              <a:t>one of the best-known black revolutionaries of all time. </a:t>
            </a:r>
            <a:endParaRPr lang="en-US" u="sng" dirty="0" smtClean="0"/>
          </a:p>
          <a:p>
            <a:r>
              <a:rPr lang="en-US" u="sng" dirty="0" smtClean="0"/>
              <a:t>He </a:t>
            </a:r>
            <a:r>
              <a:rPr lang="en-US" u="sng" dirty="0"/>
              <a:t>played a major role in ending slavery in the French colony of Saint-</a:t>
            </a:r>
            <a:r>
              <a:rPr lang="en-US" u="sng" dirty="0" err="1"/>
              <a:t>Domingue</a:t>
            </a:r>
            <a:r>
              <a:rPr lang="en-US" u="sng" dirty="0"/>
              <a:t> (now Haiti) and in leading a revolution in which Haiti gained its independence from France.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4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Napoleon has his 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France's ruler, Napoleon I, wanted to regain full control of the colony. In 1802, Napoleon sent a large army to reestablish slavery in Saint-</a:t>
            </a:r>
            <a:r>
              <a:rPr lang="en-US" dirty="0" err="1"/>
              <a:t>Domingue</a:t>
            </a:r>
            <a:r>
              <a:rPr lang="en-US" dirty="0"/>
              <a:t>. Toussaint and others resisted and began a revolution to free the colony from French control. Later that year, Toussaint was captured. </a:t>
            </a:r>
            <a:r>
              <a:rPr lang="en-US"/>
              <a:t>He was imprisoned in France, where he died on April 7, 1803. </a:t>
            </a:r>
          </a:p>
        </p:txBody>
      </p:sp>
    </p:spTree>
    <p:extLst>
      <p:ext uri="{BB962C8B-B14F-4D97-AF65-F5344CB8AC3E}">
        <p14:creationId xmlns:p14="http://schemas.microsoft.com/office/powerpoint/2010/main" val="35410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dirty="0" smtClean="0"/>
              <a:t>Latin American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3419856" cy="3493008"/>
          </a:xfrm>
        </p:spPr>
        <p:txBody>
          <a:bodyPr/>
          <a:lstStyle/>
          <a:p>
            <a:r>
              <a:rPr lang="en-US" dirty="0" smtClean="0"/>
              <a:t>Latin America was colonized by several European countries.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1"/>
            <a:ext cx="4191000" cy="497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http://www.yuhsg.org/webpages/hurst/files/Mercantilism%20Graphic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5" t="23825" r="1471"/>
          <a:stretch>
            <a:fillRect/>
          </a:stretch>
        </p:blipFill>
        <p:spPr bwMode="auto">
          <a:xfrm>
            <a:off x="5029200" y="3810000"/>
            <a:ext cx="3405188" cy="260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1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Problems: 1. Social Injustice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96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i="1" u="sng" dirty="0">
                <a:sym typeface="Wingdings" pitchFamily="2" charset="2"/>
              </a:rPr>
              <a:t>Creole</a:t>
            </a:r>
            <a:r>
              <a:rPr lang="en-US" u="sng" dirty="0">
                <a:sym typeface="Wingdings" pitchFamily="2" charset="2"/>
              </a:rPr>
              <a:t> discontent at being left out of government jobs and trade concessions</a:t>
            </a:r>
            <a:r>
              <a:rPr lang="en-US" u="sng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Native discontent at only being able to occupy certain positions in society, being forbidden to grow European crops, or establish factories of a type the Peninsula itself does not possess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100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24744" cy="990600"/>
          </a:xfrm>
        </p:spPr>
        <p:txBody>
          <a:bodyPr/>
          <a:lstStyle/>
          <a:p>
            <a:r>
              <a:rPr lang="en-US" dirty="0" smtClean="0"/>
              <a:t>Revolution!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Latin American Independence, 1804-183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"/>
            <a:ext cx="5638800" cy="6781800"/>
          </a:xfrm>
          <a:prstGeom prst="rect">
            <a:avLst/>
          </a:prstGeom>
          <a:noFill/>
          <a:ln w="9525">
            <a:solidFill>
              <a:srgbClr val="A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1075</TotalTime>
  <Words>429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Austin</vt:lpstr>
      <vt:lpstr>iRespondQuestionMaster</vt:lpstr>
      <vt:lpstr>iRespondGraphMaster</vt:lpstr>
      <vt:lpstr>Latin American and Haitian  Revolutions</vt:lpstr>
      <vt:lpstr>New Ideas brewing in Europe</vt:lpstr>
      <vt:lpstr>Background</vt:lpstr>
      <vt:lpstr>French Colonies: Haiti</vt:lpstr>
      <vt:lpstr>Toussaint Louverture</vt:lpstr>
      <vt:lpstr>If Napoleon has his way</vt:lpstr>
      <vt:lpstr>Latin American </vt:lpstr>
      <vt:lpstr>Problems: 1. Social Injustice</vt:lpstr>
      <vt:lpstr>Revolution!</vt:lpstr>
      <vt:lpstr>Simon Bolivar</vt:lpstr>
      <vt:lpstr>Jose de San Martin</vt:lpstr>
      <vt:lpstr>Effects of the Revolutions</vt:lpstr>
      <vt:lpstr>Review videos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American and Haitian  Revolutions</dc:title>
  <dc:creator>install</dc:creator>
  <cp:lastModifiedBy>Rebecca Altman</cp:lastModifiedBy>
  <cp:revision>19</cp:revision>
  <cp:lastPrinted>2015-04-01T18:57:00Z</cp:lastPrinted>
  <dcterms:created xsi:type="dcterms:W3CDTF">2013-04-02T18:50:24Z</dcterms:created>
  <dcterms:modified xsi:type="dcterms:W3CDTF">2015-04-01T19:46:21Z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