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64" r:id="rId2"/>
    <p:sldMasterId id="2147484058" r:id="rId3"/>
  </p:sldMasterIdLst>
  <p:notesMasterIdLst>
    <p:notesMasterId r:id="rId41"/>
  </p:notesMasterIdLst>
  <p:handoutMasterIdLst>
    <p:handoutMasterId r:id="rId42"/>
  </p:handoutMasterIdLst>
  <p:sldIdLst>
    <p:sldId id="338" r:id="rId4"/>
    <p:sldId id="307" r:id="rId5"/>
    <p:sldId id="256" r:id="rId6"/>
    <p:sldId id="277" r:id="rId7"/>
    <p:sldId id="336" r:id="rId8"/>
    <p:sldId id="309" r:id="rId9"/>
    <p:sldId id="310" r:id="rId10"/>
    <p:sldId id="271" r:id="rId11"/>
    <p:sldId id="272" r:id="rId12"/>
    <p:sldId id="337" r:id="rId13"/>
    <p:sldId id="273" r:id="rId14"/>
    <p:sldId id="276" r:id="rId15"/>
    <p:sldId id="275" r:id="rId16"/>
    <p:sldId id="316" r:id="rId17"/>
    <p:sldId id="333" r:id="rId18"/>
    <p:sldId id="335" r:id="rId19"/>
    <p:sldId id="257" r:id="rId20"/>
    <p:sldId id="283" r:id="rId21"/>
    <p:sldId id="311" r:id="rId22"/>
    <p:sldId id="313" r:id="rId23"/>
    <p:sldId id="314" r:id="rId24"/>
    <p:sldId id="334" r:id="rId25"/>
    <p:sldId id="324" r:id="rId26"/>
    <p:sldId id="325" r:id="rId27"/>
    <p:sldId id="326" r:id="rId28"/>
    <p:sldId id="327" r:id="rId29"/>
    <p:sldId id="318" r:id="rId30"/>
    <p:sldId id="317" r:id="rId31"/>
    <p:sldId id="319" r:id="rId32"/>
    <p:sldId id="320" r:id="rId33"/>
    <p:sldId id="321" r:id="rId34"/>
    <p:sldId id="322" r:id="rId35"/>
    <p:sldId id="323" r:id="rId36"/>
    <p:sldId id="328" r:id="rId37"/>
    <p:sldId id="329" r:id="rId38"/>
    <p:sldId id="330" r:id="rId39"/>
    <p:sldId id="331" r:id="rId40"/>
  </p:sldIdLst>
  <p:sldSz cx="9144000" cy="6858000" type="screen4x3"/>
  <p:notesSz cx="7004050" cy="9223375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6633"/>
    <a:srgbClr val="333300"/>
    <a:srgbClr val="CC3300"/>
    <a:srgbClr val="996633"/>
    <a:srgbClr val="000099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6270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6743" y="1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algn="r"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0317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6743" y="8760317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algn="r" defTabSz="929021">
              <a:defRPr sz="1200"/>
            </a:lvl1pPr>
          </a:lstStyle>
          <a:p>
            <a:pPr>
              <a:defRPr/>
            </a:pPr>
            <a:fld id="{9D36A179-6A96-4724-B7E2-10AE859A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743" y="1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algn="r"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0563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39" y="4381733"/>
            <a:ext cx="5601972" cy="41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0317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defTabSz="9290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743" y="8760317"/>
            <a:ext cx="3035723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algn="r" defTabSz="929021">
              <a:defRPr sz="1200"/>
            </a:lvl1pPr>
          </a:lstStyle>
          <a:p>
            <a:pPr>
              <a:defRPr/>
            </a:pPr>
            <a:fld id="{B473E175-49BA-45D8-8954-2E269AC9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Renaissance renewed interest in philosophy of the Greco-Roman days </a:t>
            </a:r>
          </a:p>
          <a:p>
            <a:pPr eaLnBrk="1" hangingPunct="1"/>
            <a:r>
              <a:rPr lang="en-US" smtClean="0"/>
              <a:t>Renaissance also increased interest in math</a:t>
            </a:r>
          </a:p>
          <a:p>
            <a:pPr eaLnBrk="1" hangingPunct="1"/>
            <a:r>
              <a:rPr lang="en-US" smtClean="0"/>
              <a:t>Art and its desire to reproduce reality led to an increase in science knowledge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1BBDB-C705-4F00-AFD9-0C5C235533F9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485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DE2B3-D55E-4BFA-9413-DEF517C4106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Published posthumously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49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FC875C-A1CF-4F75-B9AB-BEFA1FFC2E0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Mathematician, astronomer, physicist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Pendulum took same time to make a long swing as it did to make a short 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Built telescope to study moon and planets</a:t>
            </a:r>
          </a:p>
          <a:p>
            <a:pPr eaLnBrk="1" hangingPunct="1"/>
            <a:r>
              <a:rPr lang="en-US" smtClean="0"/>
              <a:t>Dialogue between– Copernicus and Ptolemy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Pope Urban VIII</a:t>
            </a:r>
          </a:p>
        </p:txBody>
      </p:sp>
    </p:spTree>
    <p:extLst>
      <p:ext uri="{BB962C8B-B14F-4D97-AF65-F5344CB8AC3E}">
        <p14:creationId xmlns:p14="http://schemas.microsoft.com/office/powerpoint/2010/main" val="35407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0BD940-3ADC-42E4-B14A-F8CAE015351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Use of scientific method—observation, experimentation, conclusions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11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Attacked superstition, ignorance, and easy acceptance of authority</a:t>
            </a:r>
          </a:p>
          <a:p>
            <a:pPr eaLnBrk="1" hangingPunct="1"/>
            <a:r>
              <a:rPr lang="en-US" dirty="0" smtClean="0"/>
              <a:t>Used scientific method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7D834A-799D-41CE-B2CC-6FBA989626B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546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Scientific revolution demolished old ideas. People looked at world in scientific way and everything was controlled by natural laws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65" indent="-284332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30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2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194" indent="-227466" defTabSz="9272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126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057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990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922" indent="-227466" defTabSz="927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395FB-7DFF-4BC1-BC42-0A9F9B9DE70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81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6D0E-AAF7-45DF-8047-92BDDF09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B159-3360-432F-A3A2-F4CA8CD2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4ED-3924-4AFE-AA61-CDF3DEBA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88E6-1777-4E90-BFFA-2257AEF9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F24731-F324-45B1-9BD1-AEFBCCE3A8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3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710F-1050-419B-9B86-039B476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68E9A-209D-4976-B028-B102C639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2579-8CC1-4B6B-9189-452367B7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5358-4D8F-4212-BE92-F3E5947F0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0B54-A79E-46F3-9535-E7579DB0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7FF9-1E03-4480-B671-C4FE3AEE2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7D6D-A5B7-498E-BECD-68D15C29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7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8950-D218-4A67-8700-BFFF2781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647D9-FA7C-46A4-8841-2B45382B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75C2-BC4B-4DCF-85AB-1A1F5F3E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32F775-EBCC-4E6C-BEEB-A9747C73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45ED-3094-4388-A647-C03F3B2DA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5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6D0E-AAF7-45DF-8047-92BDDF09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7D6D-A5B7-498E-BECD-68D15C29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51F-7F5F-4C36-B729-CD60D72E7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8C5-D576-48BB-8BC9-6E8EAE6C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78CC-0380-4F6C-9F94-59A998B8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51F-7F5F-4C36-B729-CD60D72E7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4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7E3D-0310-403D-8A26-B0818FFE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EC3-8452-497B-B3D5-849A4910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2A72-0C71-4584-9D9F-A4A09FD0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9847-F960-4247-B7E4-012A17E58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B159-3360-432F-A3A2-F4CA8CD2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6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4ED-3924-4AFE-AA61-CDF3DEBA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88E6-1777-4E90-BFFA-2257AEF9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8C5-D576-48BB-8BC9-6E8EAE6C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78CC-0380-4F6C-9F94-59A998B8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7E3D-0310-403D-8A26-B0818FFE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EC3-8452-497B-B3D5-849A4910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2A72-0C71-4584-9D9F-A4A09FD0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9847-F960-4247-B7E4-012A17E58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4099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0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101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2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103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4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6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9DA98C6-989E-4D12-BF06-E668BB14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33" r:id="rId2"/>
    <p:sldLayoutId id="2147484055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56" r:id="rId9"/>
    <p:sldLayoutId id="2147484039" r:id="rId10"/>
    <p:sldLayoutId id="2147484057" r:id="rId11"/>
    <p:sldLayoutId id="21474840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4099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0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101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2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103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4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3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ggTPX8jr0U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HUWP9zu4W8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Vufba_ZcoR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hyperlink" Target="http://www.youtube.com/watch?v=9hodYUDDfs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20998" r="24588" b="12774"/>
          <a:stretch/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Galileo vs.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Result: Galileo had to lie to the church and claim he did not support Copernicus's ideas and he was put on house arrest until he died.</a:t>
            </a:r>
          </a:p>
          <a:p>
            <a:endParaRPr lang="en-US" dirty="0"/>
          </a:p>
          <a:p>
            <a:r>
              <a:rPr lang="en-US" dirty="0" smtClean="0"/>
              <a:t>The church did not “apologize” or admit they were wrong until 1992!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746125"/>
          </a:xfrm>
        </p:spPr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sz="3200" dirty="0" smtClean="0"/>
              <a:t>(1571-1630)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105400" cy="5227638"/>
          </a:xfrm>
        </p:spPr>
        <p:txBody>
          <a:bodyPr/>
          <a:lstStyle/>
          <a:p>
            <a:r>
              <a:rPr lang="en-US" dirty="0" smtClean="0"/>
              <a:t>German Astronomer</a:t>
            </a:r>
          </a:p>
          <a:p>
            <a:r>
              <a:rPr lang="en-US" u="sng" dirty="0" smtClean="0"/>
              <a:t>Discovered that the path of the planets was elliptical rather then circular</a:t>
            </a:r>
          </a:p>
          <a:p>
            <a:r>
              <a:rPr lang="en-US" dirty="0" smtClean="0"/>
              <a:t>The speed of the revolution varied as a function of their distance from the sun.</a:t>
            </a:r>
          </a:p>
          <a:p>
            <a:r>
              <a:rPr lang="en-US" u="sng" dirty="0" smtClean="0"/>
              <a:t>He made it possible for astronomers to  predict mathematically the positions of the earth, sun and planets  </a:t>
            </a:r>
            <a:endParaRPr lang="en-US" u="sng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43200" cy="375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“If I have seen further, it is because I have stood on the shoulders of giants.”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19600"/>
            <a:ext cx="3581400" cy="838200"/>
          </a:xfrm>
        </p:spPr>
        <p:txBody>
          <a:bodyPr/>
          <a:lstStyle/>
          <a:p>
            <a:pPr eaLnBrk="1" hangingPunct="1"/>
            <a:r>
              <a:rPr lang="en-US" smtClean="0"/>
              <a:t>-Isaac Newton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Papyrus" pitchFamily="66" charset="0"/>
              </a:rPr>
              <a:t>Isaac Newton</a:t>
            </a:r>
            <a:br>
              <a:rPr lang="en-US" dirty="0" smtClean="0">
                <a:latin typeface="Papyrus" pitchFamily="66" charset="0"/>
              </a:rPr>
            </a:b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1643-1727 </a:t>
            </a:r>
            <a:br>
              <a:rPr lang="en-US" sz="3200" dirty="0" smtClean="0">
                <a:solidFill>
                  <a:srgbClr val="000000"/>
                </a:solidFill>
                <a:cs typeface="Arial" charset="0"/>
              </a:rPr>
            </a:br>
            <a:endParaRPr lang="en-US" sz="3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Calculus </a:t>
            </a:r>
          </a:p>
          <a:p>
            <a:pPr eaLnBrk="1" hangingPunct="1"/>
            <a:r>
              <a:rPr lang="en-US" u="sng" dirty="0" smtClean="0"/>
              <a:t>Three laws of planetary motion-gravity</a:t>
            </a:r>
          </a:p>
          <a:p>
            <a:pPr eaLnBrk="1" hangingPunct="1"/>
            <a:r>
              <a:rPr lang="en-US" dirty="0" smtClean="0"/>
              <a:t>Proved universe worked in certain laws</a:t>
            </a:r>
          </a:p>
          <a:p>
            <a:pPr lvl="1" eaLnBrk="1" hangingPunct="1"/>
            <a:r>
              <a:rPr lang="en-US" dirty="0" smtClean="0"/>
              <a:t>Shouldn’t man?</a:t>
            </a:r>
          </a:p>
          <a:p>
            <a:pPr lvl="1" eaLnBrk="1" hangingPunct="1"/>
            <a:r>
              <a:rPr lang="en-US" dirty="0" smtClean="0"/>
              <a:t>Government?</a:t>
            </a:r>
          </a:p>
          <a:p>
            <a:pPr lvl="1" eaLnBrk="1" hangingPunct="1"/>
            <a:r>
              <a:rPr lang="en-US" dirty="0" smtClean="0"/>
              <a:t>Education?</a:t>
            </a:r>
          </a:p>
          <a:p>
            <a:pPr eaLnBrk="1" hangingPunct="1"/>
            <a:r>
              <a:rPr lang="en-US" u="sng" dirty="0" smtClean="0"/>
              <a:t>Scientific Method</a:t>
            </a:r>
          </a:p>
          <a:p>
            <a:pPr lvl="1" eaLnBrk="1" hangingPunct="1"/>
            <a:r>
              <a:rPr lang="en-US" u="sng" dirty="0" smtClean="0"/>
              <a:t>Observation</a:t>
            </a:r>
          </a:p>
          <a:p>
            <a:pPr lvl="1" eaLnBrk="1" hangingPunct="1"/>
            <a:r>
              <a:rPr lang="en-US" u="sng" dirty="0" smtClean="0"/>
              <a:t>Experimentation</a:t>
            </a:r>
          </a:p>
          <a:p>
            <a:pPr lvl="1" eaLnBrk="1" hangingPunct="1"/>
            <a:r>
              <a:rPr lang="en-US" u="sng" dirty="0" smtClean="0"/>
              <a:t>conclusions</a:t>
            </a:r>
          </a:p>
        </p:txBody>
      </p:sp>
      <p:pic>
        <p:nvPicPr>
          <p:cNvPr id="41988" name="Picture 4" descr="princi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28600"/>
            <a:ext cx="2060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7538"/>
            <a:ext cx="42672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n>
                  <a:noFill/>
                </a:ln>
                <a:solidFill>
                  <a:schemeClr val="hlink"/>
                </a:solidFill>
              </a:rPr>
              <a:t>Think and Ponder….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/>
              <a:t>Would you have the </a:t>
            </a:r>
            <a:r>
              <a:rPr lang="en-US" sz="4400" smtClean="0">
                <a:solidFill>
                  <a:schemeClr val="accent1"/>
                </a:solidFill>
              </a:rPr>
              <a:t>courage</a:t>
            </a:r>
            <a:r>
              <a:rPr lang="en-US" sz="4400" smtClean="0"/>
              <a:t> and </a:t>
            </a:r>
            <a:r>
              <a:rPr lang="en-US" sz="4400" smtClean="0">
                <a:solidFill>
                  <a:schemeClr val="tx2"/>
                </a:solidFill>
              </a:rPr>
              <a:t>conviction</a:t>
            </a:r>
            <a:r>
              <a:rPr lang="en-US" sz="4400" smtClean="0"/>
              <a:t>, to face </a:t>
            </a:r>
            <a:r>
              <a:rPr lang="en-US" sz="4400" smtClean="0">
                <a:solidFill>
                  <a:schemeClr val="accent2"/>
                </a:solidFill>
              </a:rPr>
              <a:t>persecution</a:t>
            </a:r>
            <a:r>
              <a:rPr lang="en-US" sz="4400" smtClean="0"/>
              <a:t>, in the pursuit of </a:t>
            </a:r>
            <a:r>
              <a:rPr lang="en-US" sz="4400" smtClean="0">
                <a:solidFill>
                  <a:schemeClr val="hlink"/>
                </a:solidFill>
              </a:rPr>
              <a:t>truth</a:t>
            </a:r>
            <a:r>
              <a:rPr lang="en-US" sz="44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40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How did King Louis XIV show that he had absolute rule?</a:t>
            </a:r>
          </a:p>
          <a:p>
            <a:r>
              <a:rPr lang="en-US" smtClean="0"/>
              <a:t>What does it mean to be an absolute ruler?</a:t>
            </a:r>
          </a:p>
          <a:p>
            <a:r>
              <a:rPr lang="en-US" smtClean="0"/>
              <a:t>Peter the Great was greatly influenced by what other part of the world?</a:t>
            </a:r>
          </a:p>
        </p:txBody>
      </p:sp>
      <p:sp>
        <p:nvSpPr>
          <p:cNvPr id="4403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Who proved </a:t>
            </a:r>
            <a:r>
              <a:rPr lang="en-US" smtClean="0"/>
              <a:t>the geocentric </a:t>
            </a:r>
            <a:r>
              <a:rPr lang="en-US" dirty="0" smtClean="0"/>
              <a:t>theory was wrong?</a:t>
            </a:r>
          </a:p>
          <a:p>
            <a:r>
              <a:rPr lang="en-US" dirty="0" smtClean="0"/>
              <a:t>What did Galileo do?</a:t>
            </a:r>
          </a:p>
          <a:p>
            <a:r>
              <a:rPr lang="en-US" dirty="0" smtClean="0"/>
              <a:t>What was Isaac Newton’s contribution to science?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5257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hlinkClick r:id="rId2"/>
              </a:rPr>
              <a:t>Review video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593725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5541963"/>
          </a:xfrm>
        </p:spPr>
        <p:txBody>
          <a:bodyPr/>
          <a:lstStyle/>
          <a:p>
            <a:r>
              <a:rPr lang="en-US" dirty="0" smtClean="0"/>
              <a:t>Which quote most likely was made by an absolute monarch?</a:t>
            </a:r>
          </a:p>
          <a:p>
            <a:pPr marL="749300" lvl="1" indent="-457200">
              <a:buAutoNum type="alphaLcPeriod"/>
            </a:pPr>
            <a:r>
              <a:rPr lang="en-US" dirty="0" smtClean="0"/>
              <a:t>“the government that governs best govern least”</a:t>
            </a:r>
          </a:p>
          <a:p>
            <a:pPr marL="749300" lvl="1" indent="-457200">
              <a:buAutoNum type="alphaLcPeriod"/>
            </a:pPr>
            <a:r>
              <a:rPr lang="en-US" dirty="0" smtClean="0"/>
              <a:t>“the government must be based on a sound constitution”</a:t>
            </a:r>
          </a:p>
          <a:p>
            <a:pPr marL="749300" lvl="1" indent="-457200">
              <a:buAutoNum type="alphaLcPeriod"/>
            </a:pPr>
            <a:r>
              <a:rPr lang="en-US" dirty="0" smtClean="0"/>
              <a:t>“it is the parliament that must make laws”</a:t>
            </a:r>
          </a:p>
          <a:p>
            <a:pPr marL="749300" lvl="1" indent="-457200">
              <a:buAutoNum type="alphaLcPeriod"/>
            </a:pPr>
            <a:r>
              <a:rPr lang="en-US" dirty="0" smtClean="0"/>
              <a:t>“I am the state”</a:t>
            </a:r>
          </a:p>
          <a:p>
            <a:pPr marL="501650" indent="-457200"/>
            <a:r>
              <a:rPr lang="en-US" dirty="0" smtClean="0"/>
              <a:t>Who did this; </a:t>
            </a:r>
            <a:r>
              <a:rPr lang="en-US" sz="2400" dirty="0" smtClean="0"/>
              <a:t>Lowered taxes for peasants, considered by subjects to be a conscientious and fair ruler, created a secret service that reported to him through Palace Memorials</a:t>
            </a:r>
          </a:p>
          <a:p>
            <a:pPr marL="501650" indent="-457200"/>
            <a:r>
              <a:rPr lang="en-US" dirty="0" smtClean="0"/>
              <a:t>What are some freedoms you receive in America that aren’t freedoms in every country?</a:t>
            </a:r>
          </a:p>
          <a:p>
            <a:pPr marL="501650" indent="-457200"/>
            <a:r>
              <a:rPr lang="en-US" dirty="0" smtClean="0"/>
              <a:t>Why do you believe you receive the freedoms you mentioned above?</a:t>
            </a:r>
          </a:p>
          <a:p>
            <a:pPr marL="501650" indent="-457200"/>
            <a:endParaRPr lang="en-US" dirty="0" smtClean="0"/>
          </a:p>
          <a:p>
            <a:pPr marL="749300" lvl="1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 of Enlightenment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181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Enlightenment- a new intellectual movement that stressed reason, thought and the power of individuals to solve problems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Philosophes—enlightened thinkers that dedicated themselves to exposing social problems and fixing them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Began to reevaluate old notions about other aspects of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Attacked superstition, ignorance and easy acceptance of authority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They attacked Christianity for its rejection of science, otherworldliness, and belief in man's </a:t>
            </a:r>
            <a:r>
              <a:rPr lang="en-US" sz="2000" dirty="0" smtClean="0"/>
              <a:t>demise</a:t>
            </a:r>
            <a:endParaRPr lang="en-US" sz="2400" dirty="0" smtClean="0">
              <a:hlinkClick r:id="rId4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hlinkClick r:id="rId4"/>
              </a:rPr>
              <a:t>Crash course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endParaRPr lang="en-US" sz="2400" u="sng" dirty="0" smtClean="0"/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2355" b="5705"/>
          <a:stretch/>
        </p:blipFill>
        <p:spPr bwMode="auto">
          <a:xfrm>
            <a:off x="5181600" y="1524000"/>
            <a:ext cx="412048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3300"/>
                </a:solidFill>
                <a:latin typeface="Papyrus" pitchFamily="66" charset="0"/>
              </a:rPr>
              <a:t>Philosophes  Key   Ideas</a:t>
            </a:r>
            <a:endParaRPr lang="en-US" sz="3200" dirty="0" smtClean="0">
              <a:solidFill>
                <a:srgbClr val="666633"/>
              </a:solidFill>
              <a:latin typeface="Papyru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51816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Reason</a:t>
            </a:r>
            <a:r>
              <a:rPr lang="en-US" sz="2400" dirty="0" smtClean="0"/>
              <a:t>— reason was the absence of intolerance, bigotry and superstition. Reason meant informed thinking about social problems</a:t>
            </a:r>
          </a:p>
          <a:p>
            <a:pPr eaLnBrk="1" hangingPunct="1"/>
            <a:r>
              <a:rPr lang="en-US" sz="2400" i="1" dirty="0" smtClean="0"/>
              <a:t>Nature and natural laws</a:t>
            </a:r>
            <a:r>
              <a:rPr lang="en-US" sz="2400" dirty="0" smtClean="0"/>
              <a:t>— believed natural laws regulate both the universe and human society</a:t>
            </a:r>
          </a:p>
          <a:p>
            <a:pPr eaLnBrk="1" hangingPunct="1"/>
            <a:r>
              <a:rPr lang="en-US" sz="2400" i="1" dirty="0" smtClean="0"/>
              <a:t>Happiness</a:t>
            </a:r>
            <a:r>
              <a:rPr lang="en-US" sz="2400" dirty="0" smtClean="0"/>
              <a:t>- seek well-being here and now not in the hereafter; this was an inalienable right</a:t>
            </a:r>
          </a:p>
          <a:p>
            <a:pPr eaLnBrk="1" hangingPunct="1"/>
            <a:r>
              <a:rPr lang="en-US" sz="2400" i="1" dirty="0" smtClean="0"/>
              <a:t>Progress</a:t>
            </a:r>
            <a:r>
              <a:rPr lang="en-US" sz="2400" dirty="0" smtClean="0"/>
              <a:t>- the discovery of laws of economics and government would improve society and make progress</a:t>
            </a:r>
          </a:p>
          <a:p>
            <a:pPr eaLnBrk="1" hangingPunct="1"/>
            <a:r>
              <a:rPr lang="en-US" sz="2400" i="1" dirty="0" smtClean="0"/>
              <a:t>Liberty</a:t>
            </a:r>
            <a:r>
              <a:rPr lang="en-US" sz="2400" dirty="0" smtClean="0"/>
              <a:t>- they lived in societies that placed restrictions on speech, religion, and trade. They wanted to remove these limitations on human liberty. </a:t>
            </a:r>
          </a:p>
          <a:p>
            <a:pPr eaLnBrk="1" hangingPunct="1"/>
            <a:r>
              <a:rPr lang="en-US" sz="2400" i="1" dirty="0" smtClean="0"/>
              <a:t>Toleration</a:t>
            </a:r>
            <a:r>
              <a:rPr lang="en-US" sz="2400" dirty="0" smtClean="0"/>
              <a:t>- The philosophes advocated full religious toleration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39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7162800" cy="5943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Locke rejected the ideas that humans are innately 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brutish. </a:t>
            </a:r>
            <a:r>
              <a:rPr lang="en-US" sz="2000" u="sng" dirty="0" smtClean="0"/>
              <a:t>People are instead the products of their training,</a:t>
            </a:r>
          </a:p>
          <a:p>
            <a:pPr marL="0" indent="0" eaLnBrk="1" hangingPunct="1">
              <a:buNone/>
            </a:pPr>
            <a:r>
              <a:rPr lang="en-US" sz="2000" u="sng" dirty="0" smtClean="0"/>
              <a:t>education and experience</a:t>
            </a:r>
            <a:r>
              <a:rPr lang="en-US" sz="2000" dirty="0" smtClean="0"/>
              <a:t>.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Human had a natural ability to govern their own affairs and to look after the welfare of society</a:t>
            </a:r>
          </a:p>
          <a:p>
            <a:pPr lvl="1" eaLnBrk="1" hangingPunct="1"/>
            <a:r>
              <a:rPr lang="en-US" sz="1800" u="sng" dirty="0" smtClean="0"/>
              <a:t>Favored the idea of self-government</a:t>
            </a:r>
          </a:p>
          <a:p>
            <a:pPr eaLnBrk="1" hangingPunct="1"/>
            <a:endParaRPr lang="en-US" sz="2000" u="sng" dirty="0" smtClean="0"/>
          </a:p>
          <a:p>
            <a:pPr eaLnBrk="1" hangingPunct="1"/>
            <a:r>
              <a:rPr lang="en-US" sz="2000" u="sng" dirty="0" smtClean="0"/>
              <a:t>All people are born with 3 natural rights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 smtClean="0"/>
              <a:t>Life 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 smtClean="0"/>
              <a:t>Liberty 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 smtClean="0"/>
              <a:t>Property</a:t>
            </a:r>
          </a:p>
          <a:p>
            <a:pPr marL="635000" lvl="1" indent="-342900" eaLnBrk="1" hangingPunct="1"/>
            <a:r>
              <a:rPr lang="en-US" sz="1800" dirty="0" smtClean="0"/>
              <a:t>These rights are </a:t>
            </a:r>
            <a:r>
              <a:rPr lang="en-US" sz="1800" dirty="0" err="1" smtClean="0"/>
              <a:t>derieved</a:t>
            </a:r>
            <a:r>
              <a:rPr lang="en-US" sz="1800" dirty="0" smtClean="0"/>
              <a:t> from what Locke called the “law of nature”. </a:t>
            </a:r>
            <a:r>
              <a:rPr lang="en-US" sz="1800" u="sng" dirty="0" smtClean="0"/>
              <a:t>Government is a contract in which the rulers promise to safeguard the people’s natural rights. If rulers betray their trust, the governed have the right to replace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620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Challenge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963"/>
          </a:xfrm>
        </p:spPr>
        <p:txBody>
          <a:bodyPr/>
          <a:lstStyle/>
          <a:p>
            <a:pPr eaLnBrk="1" hangingPunct="1"/>
            <a:r>
              <a:rPr lang="en-US" dirty="0" smtClean="0"/>
              <a:t>Define Absolutism</a:t>
            </a:r>
          </a:p>
          <a:p>
            <a:pPr eaLnBrk="1" hangingPunct="1"/>
            <a:r>
              <a:rPr lang="en-US" dirty="0" smtClean="0"/>
              <a:t>What is Divine Right?</a:t>
            </a:r>
          </a:p>
          <a:p>
            <a:pPr eaLnBrk="1" hangingPunct="1"/>
            <a:r>
              <a:rPr lang="en-US" dirty="0" smtClean="0"/>
              <a:t>List examples of Absolute policies implemented by Louis XIV, Peter the Great, Tokugawa, Kangxi</a:t>
            </a:r>
          </a:p>
          <a:p>
            <a:pPr eaLnBrk="1" hangingPunct="1"/>
            <a:r>
              <a:rPr lang="en-US" dirty="0" smtClean="0"/>
              <a:t>Define Heliocentric and Geocentric</a:t>
            </a:r>
          </a:p>
          <a:p>
            <a:pPr lvl="1" eaLnBrk="1" hangingPunct="1"/>
            <a:r>
              <a:rPr lang="en-US" dirty="0" smtClean="0"/>
              <a:t>Sun is the center of the universe (Heliocentric)</a:t>
            </a:r>
          </a:p>
          <a:p>
            <a:pPr lvl="1" eaLnBrk="1" hangingPunct="1"/>
            <a:r>
              <a:rPr lang="en-US" dirty="0" smtClean="0"/>
              <a:t>Earth is the center of the universe (Geocentric)</a:t>
            </a:r>
          </a:p>
          <a:p>
            <a:pPr eaLnBrk="1" hangingPunct="1"/>
            <a:r>
              <a:rPr lang="en-US" dirty="0" smtClean="0"/>
              <a:t>What is a revolution? </a:t>
            </a:r>
          </a:p>
          <a:p>
            <a:pPr lvl="1" eaLnBrk="1" hangingPunct="1"/>
            <a:r>
              <a:rPr lang="en-US" dirty="0" smtClean="0"/>
              <a:t>An overthrow or replacement of an established government or political system by the people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3628" b="12996"/>
          <a:stretch/>
        </p:blipFill>
        <p:spPr bwMode="auto">
          <a:xfrm>
            <a:off x="152400" y="76200"/>
            <a:ext cx="3466531" cy="245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/>
          </p:cNvSpPr>
          <p:nvPr>
            <p:ph type="title"/>
          </p:nvPr>
        </p:nvSpPr>
        <p:spPr bwMode="auto">
          <a:xfrm>
            <a:off x="228600" y="27181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cap="none" dirty="0" smtClean="0">
                <a:ln>
                  <a:noFill/>
                </a:ln>
                <a:solidFill>
                  <a:srgbClr val="990099"/>
                </a:solidFill>
              </a:rPr>
              <a:t>Voltaire (Pen name)</a:t>
            </a:r>
          </a:p>
        </p:txBody>
      </p:sp>
      <p:sp>
        <p:nvSpPr>
          <p:cNvPr id="50180" name="Rectangle 3"/>
          <p:cNvSpPr>
            <a:spLocks noGrp="1"/>
          </p:cNvSpPr>
          <p:nvPr>
            <p:ph idx="1"/>
          </p:nvPr>
        </p:nvSpPr>
        <p:spPr>
          <a:xfrm>
            <a:off x="37531" y="2531661"/>
            <a:ext cx="8001000" cy="41739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Probably the most brilliant and influential of the philosophes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criticized France’s rigid government and denounced religious intolerance.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Although he made lots of enemies he never stopped fighting for tolerance, reason, freedom of religious belief and freedom of speech</a:t>
            </a:r>
            <a:r>
              <a:rPr lang="en-US" sz="2800" dirty="0" smtClean="0"/>
              <a:t> (</a:t>
            </a:r>
            <a:r>
              <a:rPr lang="en-US" sz="2800" dirty="0" err="1" smtClean="0"/>
              <a:t>hm</a:t>
            </a:r>
            <a:r>
              <a:rPr lang="en-US" sz="2800" dirty="0" smtClean="0"/>
              <a:t>…sound familiar?)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990099"/>
                </a:solidFill>
              </a:rPr>
              <a:t>“ I Do not agree with a word you say but will defend to the death your right to say it”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>
                <a:ln>
                  <a:noFill/>
                </a:ln>
                <a:solidFill>
                  <a:srgbClr val="990099"/>
                </a:solidFill>
              </a:rPr>
              <a:t>Baron de Montesquieu</a:t>
            </a:r>
          </a:p>
        </p:txBody>
      </p:sp>
      <p:sp>
        <p:nvSpPr>
          <p:cNvPr id="96261" name="Rectangle 5"/>
          <p:cNvSpPr>
            <a:spLocks noGrp="1"/>
          </p:cNvSpPr>
          <p:nvPr>
            <p:ph idx="1"/>
          </p:nvPr>
        </p:nvSpPr>
        <p:spPr>
          <a:xfrm>
            <a:off x="152400" y="1066800"/>
            <a:ext cx="7924800" cy="5562599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He was a French nobleman and attorney who wanted to limit the abuses of royal absolutism.</a:t>
            </a:r>
          </a:p>
          <a:p>
            <a:pPr eaLnBrk="1" hangingPunct="1">
              <a:defRPr/>
            </a:pPr>
            <a:r>
              <a:rPr lang="en-US" sz="2000" dirty="0" smtClean="0"/>
              <a:t>Believed Britain was the best-governed and most politically balanced country of his own day</a:t>
            </a:r>
          </a:p>
          <a:p>
            <a:pPr eaLnBrk="1" hangingPunct="1">
              <a:defRPr/>
            </a:pPr>
            <a:r>
              <a:rPr lang="en-US" sz="2400" u="sng" dirty="0" smtClean="0"/>
              <a:t>Believed in a separation of powers- division of power among several branches of government </a:t>
            </a:r>
            <a:r>
              <a:rPr lang="en-US" sz="2400" dirty="0" smtClean="0"/>
              <a:t>(again something sounds familiar about this…)</a:t>
            </a:r>
          </a:p>
          <a:p>
            <a:pPr eaLnBrk="1" hangingPunct="1">
              <a:defRPr/>
            </a:pPr>
            <a:r>
              <a:rPr lang="en-US" sz="2400" dirty="0" smtClean="0"/>
              <a:t>The idea behind this is no one group possess too much power and control</a:t>
            </a:r>
          </a:p>
          <a:p>
            <a:pPr eaLnBrk="1" hangingPunct="1">
              <a:defRPr/>
            </a:pPr>
            <a:r>
              <a:rPr lang="en-US" sz="2400" dirty="0" smtClean="0"/>
              <a:t>Going to become the basis for the 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US Constitution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886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Rousseau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76200" y="1609725"/>
            <a:ext cx="8001000" cy="4846638"/>
          </a:xfrm>
        </p:spPr>
        <p:txBody>
          <a:bodyPr/>
          <a:lstStyle/>
          <a:p>
            <a:r>
              <a:rPr lang="en-US" dirty="0" smtClean="0"/>
              <a:t>Passionately committed to individual freedom</a:t>
            </a:r>
          </a:p>
          <a:p>
            <a:r>
              <a:rPr lang="en-US" dirty="0" smtClean="0"/>
              <a:t>He believed the sovereign power in a state does not lie in a ruler. Instead it resides in the general will of the community as whole. </a:t>
            </a:r>
          </a:p>
          <a:p>
            <a:r>
              <a:rPr lang="en-US" u="sng" dirty="0" smtClean="0"/>
              <a:t>Rulers are seen as servants to the community. If they fail to carry out the people’s will, they should be removed.</a:t>
            </a:r>
          </a:p>
          <a:p>
            <a:r>
              <a:rPr lang="en-US" u="sng" dirty="0" smtClean="0"/>
              <a:t>The </a:t>
            </a:r>
            <a:r>
              <a:rPr lang="en-US" i="1" u="sng" dirty="0" smtClean="0"/>
              <a:t>Social Contract </a:t>
            </a:r>
            <a:r>
              <a:rPr lang="en-US" u="sng" dirty="0" smtClean="0"/>
              <a:t>is a book written by Rousseau, </a:t>
            </a:r>
            <a:r>
              <a:rPr lang="en-US" dirty="0" smtClean="0"/>
              <a:t>is one of the most influential books on political theory in European history. </a:t>
            </a:r>
            <a:r>
              <a:rPr lang="en-US" u="sng" dirty="0" smtClean="0"/>
              <a:t>It stated that people CHOSE to give up some of their freedom in order for the common good of society.</a:t>
            </a:r>
            <a:endParaRPr lang="en-US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Legacy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1816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It examined such principles as</a:t>
            </a:r>
          </a:p>
          <a:p>
            <a:pPr lvl="1" eaLnBrk="1" hangingPunct="1">
              <a:defRPr/>
            </a:pPr>
            <a:r>
              <a:rPr lang="en-US" dirty="0" smtClean="0"/>
              <a:t>Divine right of monarchs</a:t>
            </a:r>
          </a:p>
          <a:p>
            <a:pPr lvl="1" eaLnBrk="1" hangingPunct="1">
              <a:defRPr/>
            </a:pPr>
            <a:r>
              <a:rPr lang="en-US" dirty="0" smtClean="0"/>
              <a:t>The union of church and state</a:t>
            </a:r>
          </a:p>
          <a:p>
            <a:pPr lvl="1" eaLnBrk="1" hangingPunct="1">
              <a:defRPr/>
            </a:pPr>
            <a:r>
              <a:rPr lang="en-US" dirty="0" smtClean="0"/>
              <a:t>The existence of unequal social classes</a:t>
            </a:r>
          </a:p>
          <a:p>
            <a:pPr eaLnBrk="1" hangingPunct="1">
              <a:defRPr/>
            </a:pPr>
            <a:r>
              <a:rPr lang="en-US" u="sng" dirty="0" smtClean="0"/>
              <a:t>Produced three long-term effects that helped shape western ideas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Belief in progress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A more secular outlook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Importance of the individual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r="2282" b="3234"/>
          <a:stretch/>
        </p:blipFill>
        <p:spPr bwMode="auto">
          <a:xfrm>
            <a:off x="4972334" y="2089244"/>
            <a:ext cx="4171666" cy="347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Belief in Progress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Galileo and Newton opened the doors in science to new discoveries </a:t>
            </a:r>
          </a:p>
          <a:p>
            <a:pPr eaLnBrk="1" hangingPunct="1"/>
            <a:r>
              <a:rPr lang="en-US" smtClean="0"/>
              <a:t>Scientists made key new discoveries in chemistry, physics, biology and mechanics</a:t>
            </a:r>
          </a:p>
          <a:p>
            <a:pPr eaLnBrk="1" hangingPunct="1"/>
            <a:r>
              <a:rPr lang="en-US" u="sng" smtClean="0"/>
              <a:t>Success in the Scientific Revolution gave people confidence that human reason can solve social problems</a:t>
            </a:r>
          </a:p>
          <a:p>
            <a:pPr eaLnBrk="1" hangingPunct="1"/>
            <a:r>
              <a:rPr lang="en-US" u="sng" smtClean="0"/>
              <a:t>Philosophes and reformers urged an end to the practice of slavery and argued for greater social equality, as well as a more democratic style of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secular outlook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Remember secular means “worldly” or “non-religious”</a:t>
            </a:r>
          </a:p>
          <a:p>
            <a:pPr eaLnBrk="1" hangingPunct="1"/>
            <a:r>
              <a:rPr lang="en-US" u="sng" smtClean="0"/>
              <a:t>People began to question openly their religious beliefs and the teachings of the church </a:t>
            </a:r>
          </a:p>
          <a:p>
            <a:pPr eaLnBrk="1" hangingPunct="1"/>
            <a:r>
              <a:rPr lang="en-US" smtClean="0"/>
              <a:t>Newton is going to discover that some “mysteries of God” could be explained mathematically and Voltaire is going to attack the practice of organized Christianity</a:t>
            </a:r>
          </a:p>
          <a:p>
            <a:pPr eaLnBrk="1" hangingPunct="1"/>
            <a:r>
              <a:rPr lang="en-US" smtClean="0"/>
              <a:t>They wanted to promote tolerance of all religions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Importance of the individual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As people began to turn away from the church and royalty for guidance, they looked to themselves instead.</a:t>
            </a:r>
          </a:p>
          <a:p>
            <a:pPr eaLnBrk="1" hangingPunct="1"/>
            <a:r>
              <a:rPr lang="en-US" smtClean="0"/>
              <a:t>Government, they argued, was formed by individuals to promote their welfare.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How does Locke’s view of human nature differ from that of Hobbes?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In your own words define the Enlightenment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List the different Enlightenment thinkers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Rousseau’s Social Contract vs. Hobbes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“Man is born free, and everywhere he is in chains” - Rousseau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6125"/>
            <a:ext cx="27908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Beccaria</a:t>
            </a:r>
            <a:endParaRPr lang="en-US" dirty="0"/>
          </a:p>
        </p:txBody>
      </p:sp>
      <p:sp>
        <p:nvSpPr>
          <p:cNvPr id="5939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An Italian Philosophe</a:t>
            </a:r>
          </a:p>
          <a:p>
            <a:pPr eaLnBrk="1" hangingPunct="1"/>
            <a:r>
              <a:rPr lang="en-US" sz="2400" u="sng" smtClean="0"/>
              <a:t>He believed that laws existed to preserve social order, not to avenge crimes</a:t>
            </a:r>
          </a:p>
          <a:p>
            <a:pPr eaLnBrk="1" hangingPunct="1"/>
            <a:r>
              <a:rPr lang="en-US" sz="2400" smtClean="0"/>
              <a:t>Believed that the degree of punishment should be based on the seriousness of the crime </a:t>
            </a:r>
          </a:p>
        </p:txBody>
      </p:sp>
      <p:sp>
        <p:nvSpPr>
          <p:cNvPr id="59397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066800"/>
            <a:ext cx="3521075" cy="5059363"/>
          </a:xfrm>
        </p:spPr>
        <p:txBody>
          <a:bodyPr/>
          <a:lstStyle/>
          <a:p>
            <a:pPr eaLnBrk="1" hangingPunct="1"/>
            <a:r>
              <a:rPr lang="en-US" smtClean="0"/>
              <a:t>governments should seek the greatest good for the greatest number of people.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enlightenment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900"/>
            <a:ext cx="75438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33CC33"/>
                </a:solidFill>
                <a:latin typeface="Papyrus" pitchFamily="66" charset="0"/>
              </a:rPr>
              <a:t>Age of Enlightenment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z="4400" b="1" smtClean="0">
                <a:solidFill>
                  <a:srgbClr val="996633"/>
                </a:solidFill>
                <a:latin typeface="Papyrus" pitchFamily="66" charset="0"/>
              </a:rPr>
              <a:t>Age of Reason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Women and the Enlightenment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Philosophes took a traditional view towards women</a:t>
            </a:r>
          </a:p>
          <a:p>
            <a:pPr eaLnBrk="1" hangingPunct="1"/>
            <a:r>
              <a:rPr lang="en-US" sz="2000" smtClean="0"/>
              <a:t>Rousseau viewed that girl’s education should mainly teach them how to be a good wife and mother</a:t>
            </a:r>
          </a:p>
          <a:p>
            <a:pPr eaLnBrk="1" hangingPunct="1"/>
            <a:r>
              <a:rPr lang="en-US" sz="2000" u="sng" smtClean="0"/>
              <a:t>Other critics scolded women for reading novels- they thought it encouraged idleness and wickedness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English writer Mary Astell addressed the lack of educational opportunities for women. </a:t>
            </a:r>
          </a:p>
          <a:p>
            <a:pPr eaLnBrk="1" hangingPunct="1"/>
            <a:r>
              <a:rPr lang="en-US" smtClean="0"/>
              <a:t>She later writes about the unequal relationship b/n men and women in marriages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“ If all men are born free, how is it that all women are born slaves?”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267200"/>
            <a:ext cx="2219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Mary Wollstonecraft</a:t>
            </a:r>
            <a:endParaRPr lang="en-US" dirty="0"/>
          </a:p>
        </p:txBody>
      </p:sp>
      <p:sp>
        <p:nvSpPr>
          <p:cNvPr id="624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One of the most persuasive women writers of the time</a:t>
            </a:r>
          </a:p>
          <a:p>
            <a:pPr eaLnBrk="1" hangingPunct="1"/>
            <a:r>
              <a:rPr lang="en-US" smtClean="0"/>
              <a:t>Writes</a:t>
            </a:r>
            <a:r>
              <a:rPr lang="en-US" i="1" smtClean="0"/>
              <a:t> A Vindication of the Rights of Woman</a:t>
            </a:r>
          </a:p>
          <a:p>
            <a:pPr eaLnBrk="1" hangingPunct="1"/>
            <a:r>
              <a:rPr lang="en-US" smtClean="0"/>
              <a:t>Argued with Rousseau’s thoughts on women’s education. </a:t>
            </a:r>
            <a:r>
              <a:rPr lang="en-US" u="sng" smtClean="0"/>
              <a:t>She believed that women, like men, needed education to become virtuous and useful</a:t>
            </a:r>
          </a:p>
          <a:p>
            <a:pPr eaLnBrk="1" hangingPunct="1"/>
            <a:r>
              <a:rPr lang="en-US" smtClean="0"/>
              <a:t>She also urges women to enter into the male dominated fields of medicine and politics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Women and the Enlightenment II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Helped spread Enlightenment ideas at social gatherings called salons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fr-FR" smtClean="0"/>
              <a:t>Emilie du Châtelet </a:t>
            </a:r>
            <a:r>
              <a:rPr lang="en-US" smtClean="0"/>
              <a:t>was an aristocrat trained as a mathematician and physicist. By translating Newton’s work from Latin into French, she helped stimulate interest in science in France.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Review!!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For each term or name, write a sentence explaining its significance.</a:t>
            </a:r>
          </a:p>
          <a:p>
            <a:pPr marL="762000" lvl="1" indent="-514350" eaLnBrk="1" hangingPunct="1"/>
            <a:r>
              <a:rPr lang="fr-FR" smtClean="0"/>
              <a:t>Enlightenment • social contract • John Locke • philosophe • Voltaire • Montesquieu • Rousseau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What are the natural rights with which people are born, according to John Locke?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Who were the philosophes and what did they advocate?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smtClean="0"/>
              <a:t>What was the legacy of the Enlightenment?</a:t>
            </a:r>
          </a:p>
          <a:p>
            <a:pPr marL="514350" indent="-514350" eaLnBrk="1" hangingPunct="1">
              <a:buFont typeface="Trebuchet MS" pitchFamily="34" charset="0"/>
              <a:buAutoNum type="arabicPeriod"/>
            </a:pPr>
            <a:r>
              <a:rPr lang="en-US" b="1" smtClean="0"/>
              <a:t>DRAWING CONCLUSIONS-</a:t>
            </a:r>
            <a:r>
              <a:rPr lang="en-US" smtClean="0"/>
              <a:t>Do you think the philosophes were optimistic about the future of humankind? Explain.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enlightenment Spreads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Ideas spread with the help of books, magazines, and word of mouth </a:t>
            </a:r>
          </a:p>
          <a:p>
            <a:pPr eaLnBrk="1" hangingPunct="1"/>
            <a:r>
              <a:rPr lang="en-US" smtClean="0"/>
              <a:t>Influenced everything from the artistic world to governments</a:t>
            </a:r>
          </a:p>
          <a:p>
            <a:pPr eaLnBrk="1" hangingPunct="1"/>
            <a:r>
              <a:rPr lang="en-US" smtClean="0"/>
              <a:t>Paris is going to be the cultural and intellectual capital of the Europe</a:t>
            </a:r>
          </a:p>
          <a:p>
            <a:pPr eaLnBrk="1" hangingPunct="1"/>
            <a:r>
              <a:rPr lang="en-US" u="sng" smtClean="0"/>
              <a:t>Wealthy women held regular social gatherings in their drawing rooms. These social gatherings were referred to as salons.</a:t>
            </a:r>
          </a:p>
          <a:p>
            <a:pPr eaLnBrk="1" hangingPunct="1"/>
            <a:endParaRPr lang="en-US" u="sng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Encyclopedia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influential of the salon hostesses in Voltaire’s time was Marie-Thérèse Geoffrin. </a:t>
            </a:r>
          </a:p>
          <a:p>
            <a:pPr eaLnBrk="1" hangingPunct="1"/>
            <a:r>
              <a:rPr lang="en-US" smtClean="0"/>
              <a:t>She helped finance the project of a leading philosophe named </a:t>
            </a:r>
            <a:r>
              <a:rPr lang="en-US" u="sng" smtClean="0"/>
              <a:t>Denis Diderot</a:t>
            </a:r>
            <a:r>
              <a:rPr lang="en-US" smtClean="0"/>
              <a:t>. </a:t>
            </a:r>
          </a:p>
          <a:p>
            <a:pPr eaLnBrk="1" hangingPunct="1"/>
            <a:r>
              <a:rPr lang="en-US" u="sng" smtClean="0"/>
              <a:t>He created a large set of books to which many leading scholars of Europe contributed articles and essays. He called it </a:t>
            </a:r>
            <a:r>
              <a:rPr lang="en-US" i="1" u="sng" smtClean="0"/>
              <a:t>Encyclopedia </a:t>
            </a:r>
            <a:r>
              <a:rPr lang="en-US" u="sng" smtClean="0"/>
              <a:t>and began publishing the first </a:t>
            </a:r>
            <a:r>
              <a:rPr lang="en-US" i="1" u="sng" smtClean="0"/>
              <a:t>volumes </a:t>
            </a:r>
            <a:r>
              <a:rPr lang="en-US" u="sng" smtClean="0"/>
              <a:t>in 1751.</a:t>
            </a:r>
          </a:p>
          <a:p>
            <a:pPr eaLnBrk="1" hangingPunct="1"/>
            <a:r>
              <a:rPr lang="en-US" smtClean="0"/>
              <a:t>Do you think their was any controversy around this new scholarly work?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Angered both the French Government and Catholic Church</a:t>
            </a:r>
          </a:p>
          <a:p>
            <a:pPr eaLnBrk="1" hangingPunct="1"/>
            <a:r>
              <a:rPr lang="en-US" smtClean="0"/>
              <a:t>They said it undermined church authority, encouraged a spirit of revolt, and fostered “moral corruption, irreligion and an unbelief”.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676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96633"/>
                </a:solidFill>
                <a:latin typeface="Papyrus" pitchFamily="66" charset="0"/>
              </a:rPr>
              <a:t>Scientific Revolution Changes World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382000" cy="3429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Renaissance</a:t>
            </a:r>
          </a:p>
          <a:p>
            <a:pPr lvl="1" eaLnBrk="1" hangingPunct="1"/>
            <a:r>
              <a:rPr lang="en-US" sz="2900" dirty="0" smtClean="0"/>
              <a:t>A rebirth of learning and the arts</a:t>
            </a:r>
          </a:p>
          <a:p>
            <a:pPr lvl="1" eaLnBrk="1" hangingPunct="1"/>
            <a:r>
              <a:rPr lang="en-US" sz="2900" dirty="0" smtClean="0"/>
              <a:t>Inspired curiosity in many fields</a:t>
            </a:r>
          </a:p>
          <a:p>
            <a:pPr lvl="1" eaLnBrk="1" hangingPunct="1"/>
            <a:r>
              <a:rPr lang="en-US" sz="2900" u="sng" dirty="0" smtClean="0"/>
              <a:t>Scholars began to question ideas that had been “accepted” for hundreds of </a:t>
            </a:r>
            <a:r>
              <a:rPr lang="en-US" sz="2900" u="sng" dirty="0" err="1" smtClean="0"/>
              <a:t>yrs</a:t>
            </a:r>
            <a:endParaRPr lang="en-US" sz="2900" u="sng" dirty="0" smtClean="0"/>
          </a:p>
          <a:p>
            <a:pPr lvl="1" eaLnBrk="1" hangingPunct="1"/>
            <a:r>
              <a:rPr lang="en-US" sz="2900" u="sng" dirty="0" smtClean="0">
                <a:hlinkClick r:id="rId4"/>
              </a:rPr>
              <a:t>Video</a:t>
            </a:r>
            <a:endParaRPr lang="en-US" sz="2900" u="sng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Causes of the Scientific Revolution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7162800" cy="386556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Renaissance inspired new curiosities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Exploration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(broaden European horizons)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Science challenges old ways of thought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Printing press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Work of Scientists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(i.e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astronomers, Newton, advancements in medicine)</a:t>
            </a:r>
          </a:p>
        </p:txBody>
      </p:sp>
      <p:pic>
        <p:nvPicPr>
          <p:cNvPr id="2" name="Picture 2" descr="C:\Users\art17939\AppData\Local\Microsoft\Windows\Temporary Internet Files\Content.IE5\YGEQA7CR\MC9003326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59457" cy="20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Middle Ages 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Most scholars believed that the </a:t>
            </a:r>
            <a:r>
              <a:rPr lang="en-US" u="sng" dirty="0" smtClean="0"/>
              <a:t>earth was in </a:t>
            </a:r>
            <a:r>
              <a:rPr lang="en-US" dirty="0" smtClean="0"/>
              <a:t>immovable object located at </a:t>
            </a:r>
            <a:r>
              <a:rPr lang="en-US" u="sng" dirty="0" smtClean="0"/>
              <a:t>the center of the universe-Geocentric theory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Common sense seemed to support this view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u="sng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Religion also supported this theory</a:t>
            </a:r>
            <a:endParaRPr lang="en-US" u="sng" dirty="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39925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a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Scientific Revolution </a:t>
            </a:r>
            <a:r>
              <a:rPr lang="en-US" u="sng" dirty="0" smtClean="0"/>
              <a:t>was a new way of thinking about the natural world.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That way was </a:t>
            </a:r>
            <a:r>
              <a:rPr lang="en-US" u="sng" dirty="0" smtClean="0"/>
              <a:t>based upon careful observation and a willingness to question accepted beliefs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Traveling the world opened up Europeans to this idea that there was a whole world of new truths to be found.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886119"/>
              </p:ext>
            </p:extLst>
          </p:nvPr>
        </p:nvGraphicFramePr>
        <p:xfrm>
          <a:off x="0" y="-12032"/>
          <a:ext cx="91440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lide" r:id="rId5" imgW="5006408" imgH="3755056" progId="PowerPoint.Slide.8">
                  <p:embed/>
                </p:oleObj>
              </mc:Choice>
              <mc:Fallback>
                <p:oleObj name="Slide" r:id="rId5" imgW="5006408" imgH="3755056" progId="PowerPoint.Slid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032"/>
                        <a:ext cx="9144000" cy="681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Copernicu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1"/>
          <a:stretch/>
        </p:blipFill>
        <p:spPr bwMode="auto">
          <a:xfrm>
            <a:off x="152400" y="144379"/>
            <a:ext cx="2895600" cy="2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58681"/>
              </p:ext>
            </p:extLst>
          </p:nvPr>
        </p:nvGraphicFramePr>
        <p:xfrm>
          <a:off x="55563" y="34925"/>
          <a:ext cx="9088437" cy="682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Slide" r:id="rId5" imgW="5760630" imgH="4320368" progId="PowerPoint.Slide.8">
                  <p:embed/>
                </p:oleObj>
              </mc:Choice>
              <mc:Fallback>
                <p:oleObj name="Slide" r:id="rId5" imgW="5760630" imgH="4320368" progId="PowerPoint.Slid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4925"/>
                        <a:ext cx="9088437" cy="682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I show my World History kids this when we get to Galileo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 bwMode="auto">
          <a:xfrm>
            <a:off x="4572000" y="685800"/>
            <a:ext cx="4461075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ADDINALWAYSLOADED" val="False"/>
  <p:tag name="ZEROBASED" val="False"/>
  <p:tag name="AUTOADJUSTPARTRANGE" val="True"/>
  <p:tag name="CHARTSCAL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1954</Words>
  <Application>Microsoft Office PowerPoint</Application>
  <PresentationFormat>On-screen Show (4:3)</PresentationFormat>
  <Paragraphs>215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Papyrus</vt:lpstr>
      <vt:lpstr>Trebuchet MS</vt:lpstr>
      <vt:lpstr>Wingdings</vt:lpstr>
      <vt:lpstr>Wingdings 2</vt:lpstr>
      <vt:lpstr>iRespondGraphMaster</vt:lpstr>
      <vt:lpstr>Opulent</vt:lpstr>
      <vt:lpstr>iRespondQuestionMaster</vt:lpstr>
      <vt:lpstr>Slide</vt:lpstr>
      <vt:lpstr>PowerPoint Presentation</vt:lpstr>
      <vt:lpstr>Challenge</vt:lpstr>
      <vt:lpstr>Age of Enlightenment</vt:lpstr>
      <vt:lpstr>Scientific Revolution Changes World View</vt:lpstr>
      <vt:lpstr>Causes of the Scientific Revolution</vt:lpstr>
      <vt:lpstr>Middle Ages view</vt:lpstr>
      <vt:lpstr>And a revolution begins</vt:lpstr>
      <vt:lpstr>PowerPoint Presentation</vt:lpstr>
      <vt:lpstr>PowerPoint Presentation</vt:lpstr>
      <vt:lpstr>Galileo vs. the Church</vt:lpstr>
      <vt:lpstr>Kepler (1571-1630)</vt:lpstr>
      <vt:lpstr>“If I have seen further, it is because I have stood on the shoulders of giants.”</vt:lpstr>
      <vt:lpstr> Isaac Newton 1643-1727  </vt:lpstr>
      <vt:lpstr>Think and Ponder….</vt:lpstr>
      <vt:lpstr>Review</vt:lpstr>
      <vt:lpstr>Warm-up</vt:lpstr>
      <vt:lpstr>Age of Enlightenment</vt:lpstr>
      <vt:lpstr>Philosophes  Key   Ideas</vt:lpstr>
      <vt:lpstr>John Locke</vt:lpstr>
      <vt:lpstr>Voltaire (Pen name)</vt:lpstr>
      <vt:lpstr>Baron de Montesquieu</vt:lpstr>
      <vt:lpstr>Rousseau</vt:lpstr>
      <vt:lpstr>Legacy of the Enlightenment</vt:lpstr>
      <vt:lpstr>Belief in Progress</vt:lpstr>
      <vt:lpstr>More secular outlook</vt:lpstr>
      <vt:lpstr>Importance of the individual</vt:lpstr>
      <vt:lpstr>Bellringer</vt:lpstr>
      <vt:lpstr>PowerPoint Presentation</vt:lpstr>
      <vt:lpstr>Beccaria</vt:lpstr>
      <vt:lpstr>Women and the Enlightenment</vt:lpstr>
      <vt:lpstr>PowerPoint Presentation</vt:lpstr>
      <vt:lpstr>Mary Wollstonecraft</vt:lpstr>
      <vt:lpstr>Women and the Enlightenment II</vt:lpstr>
      <vt:lpstr>Review!!</vt:lpstr>
      <vt:lpstr>The enlightenment Spreads</vt:lpstr>
      <vt:lpstr>Encyclopedia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Enlightenment</dc:title>
  <dc:creator>Cobb County School District</dc:creator>
  <cp:lastModifiedBy>Richard Anthony Grosse</cp:lastModifiedBy>
  <cp:revision>125</cp:revision>
  <cp:lastPrinted>2015-03-24T18:02:00Z</cp:lastPrinted>
  <dcterms:created xsi:type="dcterms:W3CDTF">2007-10-27T16:39:15Z</dcterms:created>
  <dcterms:modified xsi:type="dcterms:W3CDTF">2016-03-10T21:06:18Z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